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52" r:id="rId2"/>
  </p:sldMasterIdLst>
  <p:notesMasterIdLst>
    <p:notesMasterId r:id="rId43"/>
  </p:notesMasterIdLst>
  <p:sldIdLst>
    <p:sldId id="256" r:id="rId3"/>
    <p:sldId id="257" r:id="rId4"/>
    <p:sldId id="258" r:id="rId5"/>
    <p:sldId id="325" r:id="rId6"/>
    <p:sldId id="262" r:id="rId7"/>
    <p:sldId id="270" r:id="rId8"/>
    <p:sldId id="300" r:id="rId9"/>
    <p:sldId id="299" r:id="rId10"/>
    <p:sldId id="302" r:id="rId11"/>
    <p:sldId id="289" r:id="rId12"/>
    <p:sldId id="290" r:id="rId13"/>
    <p:sldId id="291" r:id="rId14"/>
    <p:sldId id="292" r:id="rId15"/>
    <p:sldId id="293" r:id="rId16"/>
    <p:sldId id="294" r:id="rId17"/>
    <p:sldId id="295" r:id="rId18"/>
    <p:sldId id="326" r:id="rId19"/>
    <p:sldId id="259" r:id="rId20"/>
    <p:sldId id="260" r:id="rId21"/>
    <p:sldId id="303" r:id="rId22"/>
    <p:sldId id="304" r:id="rId23"/>
    <p:sldId id="305" r:id="rId24"/>
    <p:sldId id="306" r:id="rId25"/>
    <p:sldId id="307" r:id="rId26"/>
    <p:sldId id="308" r:id="rId27"/>
    <p:sldId id="309" r:id="rId28"/>
    <p:sldId id="288"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324" r:id="rId42"/>
  </p:sldIdLst>
  <p:sldSz cx="12192000" cy="6858000"/>
  <p:notesSz cx="6858000" cy="12192000"/>
  <p:embeddedFontLst>
    <p:embeddedFont>
      <p:font typeface="Archivo Narrow" pitchFamily="2" charset="77"/>
      <p:regular r:id="rId44"/>
      <p:bold r:id="rId45"/>
      <p:italic r:id="rId46"/>
      <p:boldItalic r:id="rId47"/>
    </p:embeddedFont>
    <p:embeddedFont>
      <p:font typeface="Lora" pitchFamily="2" charset="77"/>
      <p:regular r:id="rId48"/>
      <p:bold r:id="rId49"/>
      <p:italic r:id="rId50"/>
      <p:boldItalic r:id="rId51"/>
    </p:embeddedFont>
    <p:embeddedFont>
      <p:font typeface="Open Sans" panose="020B0606030504020204" pitchFamily="34" charset="0"/>
      <p:regular r:id="rId52"/>
      <p:bold r:id="rId53"/>
      <p:italic r:id="rId54"/>
      <p:boldItalic r:id="rId55"/>
    </p:embeddedFont>
    <p:embeddedFont>
      <p:font typeface="PT Serif" panose="020A0603040505020204" pitchFamily="18" charset="77"/>
      <p:regular r:id="rId56"/>
      <p:bold r:id="rId57"/>
      <p:italic r:id="rId58"/>
      <p:boldItalic r:id="rId59"/>
    </p:embeddedFont>
    <p:embeddedFont>
      <p:font typeface="Roboto" panose="02000000000000000000" pitchFamily="2" charset="0"/>
      <p:regular r:id="rId60"/>
      <p:bold r:id="rId61"/>
      <p:italic r:id="rId62"/>
      <p:boldItalic r:id="rId63"/>
    </p:embeddedFont>
    <p:embeddedFont>
      <p:font typeface="Source Sans Pro" panose="020B0503030403020204" pitchFamily="34" charset="0"/>
      <p:regular r:id="rId64"/>
      <p:bold r:id="rId65"/>
      <p:italic r:id="rId66"/>
      <p:boldItalic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1D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B25F9B-4587-D7C3-17EA-669C34ED607F}" v="9" dt="2025-06-06T16:09:14.5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53"/>
    <p:restoredTop sz="72449"/>
  </p:normalViewPr>
  <p:slideViewPr>
    <p:cSldViewPr snapToGrid="0" snapToObjects="1">
      <p:cViewPr varScale="1">
        <p:scale>
          <a:sx n="91" d="100"/>
          <a:sy n="91" d="100"/>
        </p:scale>
        <p:origin x="20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5" Type="http://schemas.openxmlformats.org/officeDocument/2006/relationships/slide" Target="slides/slide3.xml"/><Relationship Id="rId61" Type="http://schemas.openxmlformats.org/officeDocument/2006/relationships/font" Target="fonts/font1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8.fntdata"/><Relationship Id="rId72"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5.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ica Witzke" userId="S::jtbaile2@asurite.asu.edu::63114203-9e15-4770-aa4f-69a4a4dd5e8e" providerId="AD" clId="Web-{60B25F9B-4587-D7C3-17EA-669C34ED607F}"/>
    <pc:docChg chg="modSld">
      <pc:chgData name="Jessica Witzke" userId="S::jtbaile2@asurite.asu.edu::63114203-9e15-4770-aa4f-69a4a4dd5e8e" providerId="AD" clId="Web-{60B25F9B-4587-D7C3-17EA-669C34ED607F}" dt="2025-06-06T16:09:14.520" v="6" actId="14100"/>
      <pc:docMkLst>
        <pc:docMk/>
      </pc:docMkLst>
      <pc:sldChg chg="modSp">
        <pc:chgData name="Jessica Witzke" userId="S::jtbaile2@asurite.asu.edu::63114203-9e15-4770-aa4f-69a4a4dd5e8e" providerId="AD" clId="Web-{60B25F9B-4587-D7C3-17EA-669C34ED607F}" dt="2025-06-06T16:08:20.362" v="4" actId="20577"/>
        <pc:sldMkLst>
          <pc:docMk/>
          <pc:sldMk cId="0" sldId="270"/>
        </pc:sldMkLst>
        <pc:spChg chg="mod">
          <ac:chgData name="Jessica Witzke" userId="S::jtbaile2@asurite.asu.edu::63114203-9e15-4770-aa4f-69a4a4dd5e8e" providerId="AD" clId="Web-{60B25F9B-4587-D7C3-17EA-669C34ED607F}" dt="2025-06-06T16:08:15.862" v="3" actId="20577"/>
          <ac:spMkLst>
            <pc:docMk/>
            <pc:sldMk cId="0" sldId="270"/>
            <ac:spMk id="6" creationId="{00000000-0000-0000-0000-000000000000}"/>
          </ac:spMkLst>
        </pc:spChg>
        <pc:spChg chg="mod">
          <ac:chgData name="Jessica Witzke" userId="S::jtbaile2@asurite.asu.edu::63114203-9e15-4770-aa4f-69a4a4dd5e8e" providerId="AD" clId="Web-{60B25F9B-4587-D7C3-17EA-669C34ED607F}" dt="2025-06-06T16:08:20.362" v="4" actId="20577"/>
          <ac:spMkLst>
            <pc:docMk/>
            <pc:sldMk cId="0" sldId="270"/>
            <ac:spMk id="8" creationId="{00000000-0000-0000-0000-000000000000}"/>
          </ac:spMkLst>
        </pc:spChg>
      </pc:sldChg>
      <pc:sldChg chg="modSp">
        <pc:chgData name="Jessica Witzke" userId="S::jtbaile2@asurite.asu.edu::63114203-9e15-4770-aa4f-69a4a4dd5e8e" providerId="AD" clId="Web-{60B25F9B-4587-D7C3-17EA-669C34ED607F}" dt="2025-06-06T16:09:14.520" v="6" actId="14100"/>
        <pc:sldMkLst>
          <pc:docMk/>
          <pc:sldMk cId="3233890023" sldId="304"/>
        </pc:sldMkLst>
        <pc:spChg chg="mod">
          <ac:chgData name="Jessica Witzke" userId="S::jtbaile2@asurite.asu.edu::63114203-9e15-4770-aa4f-69a4a4dd5e8e" providerId="AD" clId="Web-{60B25F9B-4587-D7C3-17EA-669C34ED607F}" dt="2025-06-06T16:09:14.520" v="6" actId="14100"/>
          <ac:spMkLst>
            <pc:docMk/>
            <pc:sldMk cId="3233890023" sldId="304"/>
            <ac:spMk id="4" creationId="{00000000-0000-0000-0000-000000000000}"/>
          </ac:spMkLst>
        </pc:spChg>
      </pc:sldChg>
      <pc:sldChg chg="modSp">
        <pc:chgData name="Jessica Witzke" userId="S::jtbaile2@asurite.asu.edu::63114203-9e15-4770-aa4f-69a4a4dd5e8e" providerId="AD" clId="Web-{60B25F9B-4587-D7C3-17EA-669C34ED607F}" dt="2025-06-06T16:07:52.642" v="0" actId="1076"/>
        <pc:sldMkLst>
          <pc:docMk/>
          <pc:sldMk cId="535286591" sldId="325"/>
        </pc:sldMkLst>
        <pc:picChg chg="mod">
          <ac:chgData name="Jessica Witzke" userId="S::jtbaile2@asurite.asu.edu::63114203-9e15-4770-aa4f-69a4a4dd5e8e" providerId="AD" clId="Web-{60B25F9B-4587-D7C3-17EA-669C34ED607F}" dt="2025-06-06T16:07:52.642" v="0" actId="1076"/>
          <ac:picMkLst>
            <pc:docMk/>
            <pc:sldMk cId="535286591" sldId="325"/>
            <ac:picMk id="6" creationId="{C1A78379-EFA9-4F01-CEE3-8C12C74F03C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062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imdb.com/title/tt1139417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terestingengineering.com/from-black-to-white-to-technicolor-debiasing-racism-in-computer-vision"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pages.nist.gov/ifpc/2020/presentations/36_Fitzpatrick_IFPC2020_Final.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wired.com/story/best-algorithms-struggle-recognize-black-faces-equall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kintone.google/the-scal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incidentdatabase.ai/"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nature.com/articles/d41586-024-00089-6#ref-CR1"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www.nature.com/articles/d41586-024-00089-6#ref-CR4" TargetMode="External"/><Relationship Id="rId5" Type="http://schemas.openxmlformats.org/officeDocument/2006/relationships/hyperlink" Target="https://www.nature.com/articles/d41586-024-00089-6#ref-CR3" TargetMode="External"/><Relationship Id="rId4" Type="http://schemas.openxmlformats.org/officeDocument/2006/relationships/hyperlink" Target="https://www.nature.com/articles/d41586-024-00089-6#ref-CR2"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reuters.com/article/us-newzealand-passport-error-idUSKBN13W0R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mashable.com/2016/12/06/passport-system-photo-racism/?utm_campaign=Mash-Prod-RSS-Feedburner-All-Partial&amp;utm_cid=Mash-Prod-RSS-Feedburner-All-Partial#8CvNgvqL_Oqy"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c832994ed8_0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c832994ed8_0_1100:notes"/>
          <p:cNvSpPr txBox="1">
            <a:spLocks noGrp="1"/>
          </p:cNvSpPr>
          <p:nvPr>
            <p:ph type="body" idx="1"/>
          </p:nvPr>
        </p:nvSpPr>
        <p:spPr>
          <a:xfrm>
            <a:off x="686421" y="4344025"/>
            <a:ext cx="54852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g2c832994ed8_0_1100:notes"/>
          <p:cNvSpPr txBox="1">
            <a:spLocks noGrp="1"/>
          </p:cNvSpPr>
          <p:nvPr>
            <p:ph type="sldNum" idx="12"/>
          </p:nvPr>
        </p:nvSpPr>
        <p:spPr>
          <a:xfrm>
            <a:off x="3884025" y="8684926"/>
            <a:ext cx="2972400" cy="457500"/>
          </a:xfrm>
          <a:prstGeom prst="rect">
            <a:avLst/>
          </a:prstGeom>
          <a:noFill/>
          <a:ln>
            <a:noFill/>
          </a:ln>
        </p:spPr>
        <p:txBody>
          <a:bodyPr spcFirstLastPara="1" wrap="square" lIns="89600" tIns="89600" rIns="89600" bIns="896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t>10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c832994ed8_0_1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c832994ed8_0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Coded Bias, then ask for any responses in chat or unmute</a:t>
            </a:r>
            <a:endParaRPr/>
          </a:p>
          <a:p>
            <a:pPr marL="0" lvl="0" indent="0" algn="l" rtl="0">
              <a:spcBef>
                <a:spcPts val="0"/>
              </a:spcBef>
              <a:spcAft>
                <a:spcPts val="0"/>
              </a:spcAft>
              <a:buClr>
                <a:schemeClr val="dk1"/>
              </a:buClr>
              <a:buSzPts val="1100"/>
              <a:buFont typeface="Arial"/>
              <a:buNone/>
            </a:pPr>
            <a:r>
              <a:rPr lang="en"/>
              <a:t>Backup link: </a:t>
            </a:r>
            <a:r>
              <a:rPr lang="en" u="sng">
                <a:solidFill>
                  <a:schemeClr val="hlink"/>
                </a:solidFill>
                <a:hlinkClick r:id="rId3"/>
              </a:rPr>
              <a:t>https://www.imdb.com/title/tt11394170/</a:t>
            </a:r>
            <a:r>
              <a:rPr lang="en">
                <a:solidFill>
                  <a:schemeClr val="dk1"/>
                </a:solidFill>
              </a:rPr>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c832994ed8_0_1111:notes"/>
          <p:cNvSpPr>
            <a:spLocks noGrp="1" noRot="1" noChangeAspect="1"/>
          </p:cNvSpPr>
          <p:nvPr>
            <p:ph type="sldImg" idx="2"/>
          </p:nvPr>
        </p:nvSpPr>
        <p:spPr>
          <a:xfrm>
            <a:off x="38128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c832994ed8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u="sng">
                <a:solidFill>
                  <a:srgbClr val="0097A7"/>
                </a:solidFill>
                <a:hlinkClick r:id="rId3">
                  <a:extLst>
                    <a:ext uri="{A12FA001-AC4F-418D-AE19-62706E023703}">
                      <ahyp:hlinkClr xmlns:ahyp="http://schemas.microsoft.com/office/drawing/2018/hyperlinkcolor" val="tx"/>
                    </a:ext>
                  </a:extLst>
                </a:hlinkClick>
              </a:rPr>
              <a:t>https://interestingengineering.com/from-black-to-white-to-technicolor-debiasing-racism-in-computer-vision</a:t>
            </a:r>
            <a:r>
              <a:rPr lang="en">
                <a:solidFill>
                  <a:schemeClr val="dk1"/>
                </a:solidFill>
              </a:rPr>
              <a:t>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c832994ed8_0_1116:notes"/>
          <p:cNvSpPr>
            <a:spLocks noGrp="1" noRot="1" noChangeAspect="1"/>
          </p:cNvSpPr>
          <p:nvPr>
            <p:ph type="sldImg" idx="2"/>
          </p:nvPr>
        </p:nvSpPr>
        <p:spPr>
          <a:xfrm>
            <a:off x="397565" y="685487"/>
            <a:ext cx="606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c832994ed8_0_1116:notes"/>
          <p:cNvSpPr txBox="1">
            <a:spLocks noGrp="1"/>
          </p:cNvSpPr>
          <p:nvPr>
            <p:ph type="body" idx="1"/>
          </p:nvPr>
        </p:nvSpPr>
        <p:spPr>
          <a:xfrm>
            <a:off x="686421" y="4344025"/>
            <a:ext cx="54852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https://pages.nist.gov/ifpc/2020/presentations/36_Fitzpatrick_IFPC2020_Final.pdf</a:t>
            </a:r>
            <a:r>
              <a:rPr lang="en"/>
              <a:t> </a:t>
            </a:r>
            <a:endParaRPr/>
          </a:p>
        </p:txBody>
      </p:sp>
      <p:sp>
        <p:nvSpPr>
          <p:cNvPr id="443" name="Google Shape;443;g2c832994ed8_0_1116:notes"/>
          <p:cNvSpPr txBox="1">
            <a:spLocks noGrp="1"/>
          </p:cNvSpPr>
          <p:nvPr>
            <p:ph type="sldNum" idx="12"/>
          </p:nvPr>
        </p:nvSpPr>
        <p:spPr>
          <a:xfrm>
            <a:off x="3884025" y="8684926"/>
            <a:ext cx="2972400" cy="457500"/>
          </a:xfrm>
          <a:prstGeom prst="rect">
            <a:avLst/>
          </a:prstGeom>
          <a:noFill/>
          <a:ln>
            <a:noFill/>
          </a:ln>
        </p:spPr>
        <p:txBody>
          <a:bodyPr spcFirstLastPara="1" wrap="square" lIns="89600" tIns="89600" rIns="89600" bIns="896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t>13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c832994ed8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c832994ed8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u="sng">
                <a:solidFill>
                  <a:srgbClr val="0097A7"/>
                </a:solidFill>
                <a:hlinkClick r:id="rId3">
                  <a:extLst>
                    <a:ext uri="{A12FA001-AC4F-418D-AE19-62706E023703}">
                      <ahyp:hlinkClr xmlns:ahyp="http://schemas.microsoft.com/office/drawing/2018/hyperlinkcolor" val="tx"/>
                    </a:ext>
                  </a:extLst>
                </a:hlinkClick>
              </a:rPr>
              <a:t>https://www.wired.com/story/best-algorithms-struggle-recognize-black-faces-equally</a:t>
            </a:r>
            <a:r>
              <a:rPr lang="en">
                <a:solidFill>
                  <a:schemeClr val="dk1"/>
                </a:solidFill>
              </a:rPr>
              <a:t>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c832994ed8_0_1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c832994ed8_0_1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https://skintone.google/the-scale</a:t>
            </a: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c832994ed8_0_2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c832994ed8_0_2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https://incidentdatabase.ai/</a:t>
            </a:r>
            <a:r>
              <a:rPr lang="en" dirty="0"/>
              <a:t>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593F9FA2-8707-124D-D27B-D34EE568AA7A}"/>
            </a:ext>
          </a:extLst>
        </p:cNvPr>
        <p:cNvGrpSpPr/>
        <p:nvPr/>
      </p:nvGrpSpPr>
      <p:grpSpPr>
        <a:xfrm>
          <a:off x="0" y="0"/>
          <a:ext cx="0" cy="0"/>
          <a:chOff x="0" y="0"/>
          <a:chExt cx="0" cy="0"/>
        </a:xfrm>
      </p:grpSpPr>
      <p:sp>
        <p:nvSpPr>
          <p:cNvPr id="156" name="Google Shape;156;p14:notes">
            <a:extLst>
              <a:ext uri="{FF2B5EF4-FFF2-40B4-BE49-F238E27FC236}">
                <a16:creationId xmlns:a16="http://schemas.microsoft.com/office/drawing/2014/main" id="{864F96F5-CED0-58A0-CEFA-860BD86E8CBB}"/>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 name="Google Shape;157;p14:notes">
            <a:extLst>
              <a:ext uri="{FF2B5EF4-FFF2-40B4-BE49-F238E27FC236}">
                <a16:creationId xmlns:a16="http://schemas.microsoft.com/office/drawing/2014/main" id="{553563D5-9903-9824-38B6-6E32C60528A2}"/>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171450" marR="0" lvl="0" indent="-95250" algn="l" rtl="0">
              <a:spcBef>
                <a:spcPts val="0"/>
              </a:spcBef>
              <a:spcAft>
                <a:spcPts val="0"/>
              </a:spcAft>
              <a:buClr>
                <a:schemeClr val="dk1"/>
              </a:buClr>
              <a:buSzPts val="1200"/>
              <a:buFont typeface="Arial"/>
              <a:buNone/>
            </a:pPr>
            <a:endParaRPr sz="1200" dirty="0">
              <a:solidFill>
                <a:schemeClr val="dk1"/>
              </a:solidFill>
              <a:latin typeface="Calibri"/>
              <a:ea typeface="Calibri"/>
              <a:cs typeface="Calibri"/>
              <a:sym typeface="Calibri"/>
            </a:endParaRPr>
          </a:p>
        </p:txBody>
      </p:sp>
      <p:sp>
        <p:nvSpPr>
          <p:cNvPr id="158" name="Google Shape;158;p14:notes">
            <a:extLst>
              <a:ext uri="{FF2B5EF4-FFF2-40B4-BE49-F238E27FC236}">
                <a16:creationId xmlns:a16="http://schemas.microsoft.com/office/drawing/2014/main" id="{484BD61A-A113-F135-F4A5-EB86B8B518C6}"/>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17</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8322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When YouTube launched their video upload app for iOS, between 5 and 10 percent of videos uploaded by users were upside-down. Were people shooting videos incorrectly? No. The early design was the problem. It was designed for right-handed users, but phones are usually rotated 180 degrees when held in left hands. Without realizing it, YouTube had created an app that worked best for the almost exclusively right-handed developer team.</a:t>
            </a:r>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2011 study determined that female seat-belted drivers in actual crashes had a 47% higher chance of injury than male belted drivers in equivalent crashes. This percentage rose to 71% for ‘moderate injuries’. Why might this be? Until 2011, crash ratings were based only off of male crash dummies. It was until 2011 when the first female crash test dummies were required in safety testing.</a:t>
            </a:r>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u="none" strike="noStrike" dirty="0">
                <a:solidFill>
                  <a:srgbClr val="6F6F6F"/>
                </a:solidFill>
                <a:effectLst/>
                <a:latin typeface="-apple-system"/>
              </a:rPr>
              <a:t>NEWS</a:t>
            </a:r>
            <a:r>
              <a:rPr lang="en-US" b="0" i="0" u="none" strike="noStrike" dirty="0">
                <a:solidFill>
                  <a:srgbClr val="6F6F6F"/>
                </a:solidFill>
                <a:effectLst/>
                <a:latin typeface="-apple-system"/>
              </a:rPr>
              <a:t> -18 January 2024</a:t>
            </a:r>
          </a:p>
          <a:p>
            <a:pPr algn="l"/>
            <a:r>
              <a:rPr lang="en-US" b="0" i="0" u="none" strike="noStrike" dirty="0">
                <a:solidFill>
                  <a:srgbClr val="222222"/>
                </a:solidFill>
                <a:effectLst/>
                <a:latin typeface="Harding"/>
              </a:rPr>
              <a:t>Fingertip oxygen sensors can fail on dark skin — now a physician is suing</a:t>
            </a:r>
          </a:p>
          <a:p>
            <a:pPr algn="l"/>
            <a:r>
              <a:rPr lang="en-US" b="0" i="0" u="none" strike="noStrike" dirty="0">
                <a:solidFill>
                  <a:srgbClr val="222222"/>
                </a:solidFill>
                <a:effectLst/>
                <a:latin typeface="Harding"/>
              </a:rPr>
              <a:t>A community health canter in California led by the researcher files the first lawsuit against pulse oximeter manufacturers.</a:t>
            </a:r>
          </a:p>
          <a:p>
            <a:pPr algn="l"/>
            <a:endParaRPr lang="en-US" dirty="0"/>
          </a:p>
          <a:p>
            <a:pPr algn="l"/>
            <a:r>
              <a:rPr lang="en-US" b="0" i="0" u="none" strike="noStrike" dirty="0">
                <a:solidFill>
                  <a:srgbClr val="222222"/>
                </a:solidFill>
                <a:effectLst/>
                <a:latin typeface="Harding"/>
              </a:rPr>
              <a:t>A physician in California is pursuing a lawsuit against 12 companies over their continued sale of devices that researchers say inaccurately measure blood-oxygen levels in people of color. Studies</a:t>
            </a:r>
            <a:r>
              <a:rPr lang="en-US" b="0" i="0" u="sng" strike="noStrike" baseline="30000" dirty="0">
                <a:solidFill>
                  <a:srgbClr val="006699"/>
                </a:solidFill>
                <a:effectLst/>
                <a:latin typeface="Harding"/>
                <a:hlinkClick r:id="rId3"/>
              </a:rPr>
              <a:t>1</a:t>
            </a:r>
            <a:r>
              <a:rPr lang="en-US" b="0" i="0" u="none" strike="noStrike" baseline="30000" dirty="0">
                <a:solidFill>
                  <a:srgbClr val="222222"/>
                </a:solidFill>
                <a:effectLst/>
                <a:latin typeface="Harding"/>
              </a:rPr>
              <a:t>,</a:t>
            </a:r>
            <a:r>
              <a:rPr lang="en-US" b="0" i="0" u="sng" strike="noStrike" baseline="30000" dirty="0">
                <a:solidFill>
                  <a:srgbClr val="006699"/>
                </a:solidFill>
                <a:effectLst/>
                <a:latin typeface="Harding"/>
                <a:hlinkClick r:id="rId4"/>
              </a:rPr>
              <a:t>2</a:t>
            </a:r>
            <a:r>
              <a:rPr lang="en-US" b="0" i="0" u="none" strike="noStrike" baseline="30000" dirty="0">
                <a:solidFill>
                  <a:srgbClr val="222222"/>
                </a:solidFill>
                <a:effectLst/>
                <a:latin typeface="Harding"/>
              </a:rPr>
              <a:t>,</a:t>
            </a:r>
            <a:r>
              <a:rPr lang="en-US" b="0" i="0" u="sng" strike="noStrike" baseline="30000" dirty="0">
                <a:solidFill>
                  <a:srgbClr val="006699"/>
                </a:solidFill>
                <a:effectLst/>
                <a:latin typeface="Harding"/>
                <a:hlinkClick r:id="rId5"/>
              </a:rPr>
              <a:t>3</a:t>
            </a:r>
            <a:r>
              <a:rPr lang="en-US" b="0" i="0" u="none" strike="noStrike" baseline="30000" dirty="0">
                <a:solidFill>
                  <a:srgbClr val="222222"/>
                </a:solidFill>
                <a:effectLst/>
                <a:latin typeface="Harding"/>
              </a:rPr>
              <a:t>,</a:t>
            </a:r>
            <a:r>
              <a:rPr lang="en-US" b="0" i="0" u="sng" strike="noStrike" baseline="30000" dirty="0">
                <a:solidFill>
                  <a:srgbClr val="006699"/>
                </a:solidFill>
                <a:effectLst/>
                <a:latin typeface="Harding"/>
                <a:hlinkClick r:id="rId6"/>
              </a:rPr>
              <a:t>4</a:t>
            </a:r>
            <a:r>
              <a:rPr lang="en-US" b="0" i="0" u="none" strike="noStrike" dirty="0">
                <a:solidFill>
                  <a:srgbClr val="222222"/>
                </a:solidFill>
                <a:effectLst/>
                <a:latin typeface="Harding"/>
              </a:rPr>
              <a:t> — some decades old — have established that the devices, called pulse oximeters, can overestimate the amount of oxygen in the blood of people with dark skin, which could lead health professionals to delay or decide against treatment.</a:t>
            </a:r>
          </a:p>
          <a:p>
            <a:br>
              <a:rPr lang="en-US" dirty="0"/>
            </a:b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3527111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222222"/>
                </a:solidFill>
                <a:effectLst/>
                <a:latin typeface="Archivo Narrow"/>
              </a:rPr>
              <a:t>By Selina Cheng</a:t>
            </a:r>
          </a:p>
          <a:p>
            <a:pPr algn="l"/>
            <a:r>
              <a:rPr lang="en-US" b="0" i="0" u="none" strike="noStrike" dirty="0">
                <a:solidFill>
                  <a:srgbClr val="222222"/>
                </a:solidFill>
                <a:effectLst/>
                <a:latin typeface="Archivo Narrow"/>
              </a:rPr>
              <a:t>Published December 7, 2016</a:t>
            </a:r>
          </a:p>
          <a:p>
            <a:endParaRPr lang="en-US" dirty="0"/>
          </a:p>
          <a:p>
            <a:r>
              <a:rPr lang="en-US" b="0" i="0" u="none" strike="noStrike" dirty="0">
                <a:solidFill>
                  <a:srgbClr val="222222"/>
                </a:solidFill>
                <a:effectLst/>
                <a:highlight>
                  <a:srgbClr val="F9F9F9"/>
                </a:highlight>
                <a:latin typeface="PT Serif" panose="020A0603040505020204" pitchFamily="18" charset="77"/>
              </a:rPr>
              <a:t>Earlier this week, an Asian New Zealander posted a screenshot to Facebook showing his passport photo being rejected for having closed eyes, even though they are visibly open. Twenty-two-year-old Richard Lee—an engineer student from New Zealand who was born in Taiwan and is currently studying in Melbourne, Australia—</a:t>
            </a:r>
            <a:r>
              <a:rPr lang="en-US" b="0" i="0" u="none" strike="noStrike" dirty="0">
                <a:solidFill>
                  <a:srgbClr val="000000"/>
                </a:solidFill>
                <a:effectLst/>
                <a:latin typeface="PT Serif" panose="020A0603040505020204" pitchFamily="18" charset="77"/>
                <a:hlinkClick r:id="rId3"/>
              </a:rPr>
              <a:t>was trying to renew his passport online</a:t>
            </a:r>
            <a:r>
              <a:rPr lang="en-US" b="0" i="0" u="none" strike="noStrike" dirty="0">
                <a:solidFill>
                  <a:srgbClr val="222222"/>
                </a:solidFill>
                <a:effectLst/>
                <a:highlight>
                  <a:srgbClr val="F9F9F9"/>
                </a:highlight>
                <a:latin typeface="PT Serif" panose="020A0603040505020204" pitchFamily="18" charset="77"/>
              </a:rPr>
              <a:t> using an algorithm-based photo-checker operated by New Zealand’s department of internal affairs.</a:t>
            </a:r>
          </a:p>
          <a:p>
            <a:endParaRPr lang="en-US" b="0" i="0" u="none" strike="noStrike" dirty="0">
              <a:solidFill>
                <a:srgbClr val="222222"/>
              </a:solidFill>
              <a:effectLst/>
              <a:highlight>
                <a:srgbClr val="F9F9F9"/>
              </a:highlight>
              <a:latin typeface="PT Serif" panose="020A0603040505020204" pitchFamily="18" charset="77"/>
            </a:endParaRPr>
          </a:p>
          <a:p>
            <a:pPr algn="l"/>
            <a:r>
              <a:rPr lang="en-US" b="0" i="0" u="none" strike="noStrike" dirty="0">
                <a:solidFill>
                  <a:srgbClr val="222222"/>
                </a:solidFill>
                <a:effectLst/>
                <a:latin typeface="PT Serif" panose="020A0603040505020204" pitchFamily="18" charset="77"/>
              </a:rPr>
              <a:t>Lee took the mess-up in stride. “No hard feelings on my part,” </a:t>
            </a:r>
            <a:r>
              <a:rPr lang="en-US" b="0" i="0" u="none" strike="noStrike" dirty="0">
                <a:solidFill>
                  <a:srgbClr val="000000"/>
                </a:solidFill>
                <a:effectLst/>
                <a:latin typeface="PT Serif" panose="020A0603040505020204" pitchFamily="18" charset="77"/>
                <a:hlinkClick r:id="rId3"/>
              </a:rPr>
              <a:t>he told Reuters</a:t>
            </a:r>
            <a:r>
              <a:rPr lang="en-US" b="0" i="0" u="none" strike="noStrike" dirty="0">
                <a:solidFill>
                  <a:srgbClr val="222222"/>
                </a:solidFill>
                <a:effectLst/>
                <a:latin typeface="PT Serif" panose="020A0603040505020204" pitchFamily="18" charset="77"/>
              </a:rPr>
              <a:t>. “I’ve always had very small eyes and facial recognition technology is relatively new and unsophisticated.” He also </a:t>
            </a:r>
            <a:r>
              <a:rPr lang="en-US" b="0" i="0" u="none" strike="noStrike" dirty="0" err="1">
                <a:solidFill>
                  <a:srgbClr val="000000"/>
                </a:solidFill>
                <a:effectLst/>
                <a:latin typeface="PT Serif" panose="020A0603040505020204" pitchFamily="18" charset="77"/>
                <a:hlinkClick r:id="rId4"/>
              </a:rPr>
              <a:t>told</a:t>
            </a:r>
            <a:r>
              <a:rPr lang="en-US" b="0" i="0" u="none" strike="noStrike" dirty="0" err="1">
                <a:solidFill>
                  <a:srgbClr val="222222"/>
                </a:solidFill>
                <a:effectLst/>
                <a:latin typeface="PT Serif" panose="020A0603040505020204" pitchFamily="18" charset="77"/>
              </a:rPr>
              <a:t>Mashable</a:t>
            </a:r>
            <a:r>
              <a:rPr lang="en-US" b="0" i="0" u="none" strike="noStrike" dirty="0">
                <a:solidFill>
                  <a:srgbClr val="222222"/>
                </a:solidFill>
                <a:effectLst/>
                <a:latin typeface="PT Serif" panose="020A0603040505020204" pitchFamily="18" charset="77"/>
              </a:rPr>
              <a:t> that he ended up taking more photos, one of which was accepted by the system.</a:t>
            </a:r>
          </a:p>
          <a:p>
            <a:br>
              <a:rPr lang="en-US" dirty="0"/>
            </a:b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2016370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u="none" strike="noStrike" dirty="0">
                <a:effectLst/>
                <a:latin typeface="Roboto" panose="02000000000000000000" pitchFamily="2" charset="0"/>
              </a:rPr>
              <a:t>Inclusive Design: The Key to a More Equitable World - https://</a:t>
            </a:r>
            <a:r>
              <a:rPr lang="en-US" b="1" i="0" u="none" strike="noStrike" dirty="0" err="1">
                <a:effectLst/>
                <a:latin typeface="Roboto" panose="02000000000000000000" pitchFamily="2" charset="0"/>
              </a:rPr>
              <a:t>www.hurix.com</a:t>
            </a:r>
            <a:r>
              <a:rPr lang="en-US" b="1" i="0" u="none" strike="noStrike" dirty="0">
                <a:effectLst/>
                <a:latin typeface="Roboto" panose="02000000000000000000" pitchFamily="2" charset="0"/>
              </a:rPr>
              <a:t>/inclusive-design-the-key-to-a-more-equitable-world/ - May 30, 2024</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FF0000"/>
                </a:solidFill>
                <a:effectLst/>
                <a:latin typeface="Calibri" panose="020F0502020204030204" pitchFamily="34" charset="0"/>
                <a:ea typeface="Calibri" panose="020F0502020204030204" pitchFamily="34" charset="0"/>
              </a:rPr>
              <a:t>[You can present the four provided examples or choose only some of them or even include an example closer to your own filed or the major of your students. The idea is to present the example and you can spend a couple of minutes discussing with them what are the missing things related to inclusion and diversity that the engineers behind these solutions missed or should include in the design. During the discussion you can emphasize on how the fact that considering diversity helped to create a better product/service as well as how the concept of universal design, when it is well used could be very benefic.]</a:t>
            </a:r>
            <a:endParaRPr lang="en-US" sz="1200" dirty="0">
              <a:effectLst/>
              <a:latin typeface="Arial" panose="020B0604020202020204" pitchFamily="34" charset="0"/>
              <a:ea typeface="Arial" panose="020B0604020202020204" pitchFamily="34" charset="0"/>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082B870-7FC2-E645-A6D9-5EFA7D36CEEF}" type="slidenum">
              <a:rPr lang="en-US" smtClean="0"/>
              <a:t>22</a:t>
            </a:fld>
            <a:endParaRPr lang="en-US"/>
          </a:p>
        </p:txBody>
      </p:sp>
    </p:spTree>
    <p:extLst>
      <p:ext uri="{BB962C8B-B14F-4D97-AF65-F5344CB8AC3E}">
        <p14:creationId xmlns:p14="http://schemas.microsoft.com/office/powerpoint/2010/main" val="2025407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u="none" strike="noStrike" dirty="0">
                <a:effectLst/>
                <a:latin typeface="Roboto" panose="02000000000000000000" pitchFamily="2" charset="0"/>
              </a:rPr>
              <a:t>Inclusive Design: The Key to a More Equitable World - https://</a:t>
            </a:r>
            <a:r>
              <a:rPr lang="en-US" b="1" i="0" u="none" strike="noStrike" dirty="0" err="1">
                <a:effectLst/>
                <a:latin typeface="Roboto" panose="02000000000000000000" pitchFamily="2" charset="0"/>
              </a:rPr>
              <a:t>www.hurix.com</a:t>
            </a:r>
            <a:r>
              <a:rPr lang="en-US" b="1" i="0" u="none" strike="noStrike" dirty="0">
                <a:effectLst/>
                <a:latin typeface="Roboto" panose="02000000000000000000" pitchFamily="2" charset="0"/>
              </a:rPr>
              <a:t>/inclusive-design-the-key-to-a-more-equitable-world/ - May 30, 2024</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082B870-7FC2-E645-A6D9-5EFA7D36CEEF}" type="slidenum">
              <a:rPr lang="en-US" smtClean="0"/>
              <a:t>23</a:t>
            </a:fld>
            <a:endParaRPr lang="en-US"/>
          </a:p>
        </p:txBody>
      </p:sp>
    </p:spTree>
    <p:extLst>
      <p:ext uri="{BB962C8B-B14F-4D97-AF65-F5344CB8AC3E}">
        <p14:creationId xmlns:p14="http://schemas.microsoft.com/office/powerpoint/2010/main" val="3836607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u="none" strike="noStrike" dirty="0">
                <a:effectLst/>
                <a:latin typeface="Roboto" panose="02000000000000000000" pitchFamily="2" charset="0"/>
              </a:rPr>
              <a:t>Inclusive Design: The Key to a More Equitable World - https://</a:t>
            </a:r>
            <a:r>
              <a:rPr lang="en-US" b="1" i="0" u="none" strike="noStrike" dirty="0" err="1">
                <a:effectLst/>
                <a:latin typeface="Roboto" panose="02000000000000000000" pitchFamily="2" charset="0"/>
              </a:rPr>
              <a:t>www.hurix.com</a:t>
            </a:r>
            <a:r>
              <a:rPr lang="en-US" b="1" i="0" u="none" strike="noStrike" dirty="0">
                <a:effectLst/>
                <a:latin typeface="Roboto" panose="02000000000000000000" pitchFamily="2" charset="0"/>
              </a:rPr>
              <a:t>/inclusive-design-the-key-to-a-more-equitable-world/ - May 30, 2024</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082B870-7FC2-E645-A6D9-5EFA7D36CEEF}" type="slidenum">
              <a:rPr lang="en-US" smtClean="0"/>
              <a:t>24</a:t>
            </a:fld>
            <a:endParaRPr lang="en-US"/>
          </a:p>
        </p:txBody>
      </p:sp>
    </p:spTree>
    <p:extLst>
      <p:ext uri="{BB962C8B-B14F-4D97-AF65-F5344CB8AC3E}">
        <p14:creationId xmlns:p14="http://schemas.microsoft.com/office/powerpoint/2010/main" val="269857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u="none" strike="noStrike" dirty="0">
                <a:solidFill>
                  <a:srgbClr val="040405"/>
                </a:solidFill>
                <a:effectLst/>
                <a:latin typeface="futura-pt"/>
              </a:rPr>
              <a:t>Behind the Design: OXO's Iconic Good Grips Handles - </a:t>
            </a:r>
            <a:r>
              <a:rPr lang="en-US" b="1" i="0" u="none" strike="noStrike" dirty="0">
                <a:effectLst/>
                <a:latin typeface="Roboto" panose="02000000000000000000" pitchFamily="2" charset="0"/>
              </a:rPr>
              <a:t>https://</a:t>
            </a:r>
            <a:r>
              <a:rPr lang="en-US" b="1" i="0" u="none" strike="noStrike" dirty="0" err="1">
                <a:effectLst/>
                <a:latin typeface="Roboto" panose="02000000000000000000" pitchFamily="2" charset="0"/>
              </a:rPr>
              <a:t>www.oxo.com</a:t>
            </a:r>
            <a:r>
              <a:rPr lang="en-US" b="1" i="0" u="none" strike="noStrike" dirty="0">
                <a:effectLst/>
                <a:latin typeface="Roboto" panose="02000000000000000000" pitchFamily="2" charset="0"/>
              </a:rPr>
              <a:t>/blog/behind-the-scenes/behind-design-</a:t>
            </a:r>
            <a:r>
              <a:rPr lang="en-US" b="1" i="0" u="none" strike="noStrike" dirty="0" err="1">
                <a:effectLst/>
                <a:latin typeface="Roboto" panose="02000000000000000000" pitchFamily="2" charset="0"/>
              </a:rPr>
              <a:t>oxos</a:t>
            </a:r>
            <a:r>
              <a:rPr lang="en-US" b="1" i="0" u="none" strike="noStrike" dirty="0">
                <a:effectLst/>
                <a:latin typeface="Roboto" panose="02000000000000000000" pitchFamily="2" charset="0"/>
              </a:rPr>
              <a:t>-iconic-good-grips-handles - </a:t>
            </a:r>
            <a:r>
              <a:rPr lang="en-US" b="0" i="0" u="none" strike="noStrike" dirty="0">
                <a:solidFill>
                  <a:srgbClr val="040405"/>
                </a:solidFill>
                <a:effectLst/>
                <a:highlight>
                  <a:srgbClr val="FFFFFF"/>
                </a:highlight>
                <a:latin typeface="futura-pt"/>
              </a:rPr>
              <a:t>Jan 31, 2017</a:t>
            </a:r>
            <a:endParaRPr lang="en-US" b="1" i="0" u="none" strike="noStrike" dirty="0">
              <a:effectLst/>
              <a:latin typeface="Roboto" panose="02000000000000000000" pitchFamily="2" charset="0"/>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082B870-7FC2-E645-A6D9-5EFA7D36CEEF}" type="slidenum">
              <a:rPr lang="en-US" smtClean="0"/>
              <a:t>25</a:t>
            </a:fld>
            <a:endParaRPr lang="en-US"/>
          </a:p>
        </p:txBody>
      </p:sp>
    </p:spTree>
    <p:extLst>
      <p:ext uri="{BB962C8B-B14F-4D97-AF65-F5344CB8AC3E}">
        <p14:creationId xmlns:p14="http://schemas.microsoft.com/office/powerpoint/2010/main" val="3911965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FFFFFF"/>
                </a:solidFill>
                <a:effectLst/>
                <a:highlight>
                  <a:srgbClr val="FFFFFF"/>
                </a:highlight>
                <a:latin typeface="ProximaNova"/>
              </a:rPr>
              <a:t>4 Inspiring Inclusive Design Examples for the Web - https://</a:t>
            </a:r>
            <a:r>
              <a:rPr lang="en-US" b="0" i="0" u="none" strike="noStrike" dirty="0" err="1">
                <a:solidFill>
                  <a:srgbClr val="FFFFFF"/>
                </a:solidFill>
                <a:effectLst/>
                <a:highlight>
                  <a:srgbClr val="FFFFFF"/>
                </a:highlight>
                <a:latin typeface="ProximaNova"/>
              </a:rPr>
              <a:t>www.audioeye.com</a:t>
            </a:r>
            <a:r>
              <a:rPr lang="en-US" b="0" i="0" u="none" strike="noStrike" dirty="0">
                <a:solidFill>
                  <a:srgbClr val="FFFFFF"/>
                </a:solidFill>
                <a:effectLst/>
                <a:highlight>
                  <a:srgbClr val="FFFFFF"/>
                </a:highlight>
                <a:latin typeface="ProximaNova"/>
              </a:rPr>
              <a:t>/post/4-inspiring-inclusive-design-examples-for-the-web/ - March 18, 2024</a:t>
            </a:r>
          </a:p>
        </p:txBody>
      </p:sp>
      <p:sp>
        <p:nvSpPr>
          <p:cNvPr id="4" name="Slide Number Placeholder 3"/>
          <p:cNvSpPr>
            <a:spLocks noGrp="1"/>
          </p:cNvSpPr>
          <p:nvPr>
            <p:ph type="sldNum" sz="quarter" idx="5"/>
          </p:nvPr>
        </p:nvSpPr>
        <p:spPr/>
        <p:txBody>
          <a:bodyPr/>
          <a:lstStyle/>
          <a:p>
            <a:fld id="{4082B870-7FC2-E645-A6D9-5EFA7D36CEEF}" type="slidenum">
              <a:rPr lang="en-US" smtClean="0"/>
              <a:t>26</a:t>
            </a:fld>
            <a:endParaRPr lang="en-US"/>
          </a:p>
        </p:txBody>
      </p:sp>
    </p:spTree>
    <p:extLst>
      <p:ext uri="{BB962C8B-B14F-4D97-AF65-F5344CB8AC3E}">
        <p14:creationId xmlns:p14="http://schemas.microsoft.com/office/powerpoint/2010/main" val="29991183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4: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 name="Google Shape;157;p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171450" marR="0" lvl="0" indent="-95250" algn="l" rtl="0">
              <a:spcBef>
                <a:spcPts val="0"/>
              </a:spcBef>
              <a:spcAft>
                <a:spcPts val="0"/>
              </a:spcAft>
              <a:buClr>
                <a:schemeClr val="dk1"/>
              </a:buClr>
              <a:buSzPts val="1200"/>
              <a:buFont typeface="Arial"/>
              <a:buNone/>
            </a:pPr>
            <a:endParaRPr sz="1200" dirty="0">
              <a:solidFill>
                <a:schemeClr val="dk1"/>
              </a:solidFill>
              <a:latin typeface="Calibri"/>
              <a:ea typeface="Calibri"/>
              <a:cs typeface="Calibri"/>
              <a:sym typeface="Calibri"/>
            </a:endParaRPr>
          </a:p>
        </p:txBody>
      </p:sp>
      <p:sp>
        <p:nvSpPr>
          <p:cNvPr id="158" name="Google Shape;158;p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27</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6252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dirty="0">
                <a:solidFill>
                  <a:srgbClr val="FF0000"/>
                </a:solidFill>
                <a:effectLst/>
                <a:latin typeface="Calibri" panose="020F0502020204030204" pitchFamily="34" charset="0"/>
                <a:ea typeface="Calibri" panose="020F0502020204030204" pitchFamily="34" charset="0"/>
              </a:rPr>
              <a:t>The reminding of the slides provides information from the American Society for Engineering Education about the number of engineering students in diverse levels and provides information related to how they include underrepresented minorities, and gender.</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FF0000"/>
                </a:solidFill>
                <a:effectLst/>
                <a:latin typeface="Calibri" panose="020F0502020204030204" pitchFamily="34" charset="0"/>
                <a:ea typeface="Calibri" panose="020F050202020403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FF0000"/>
                </a:solidFill>
                <a:effectLst/>
                <a:latin typeface="Calibri" panose="020F0502020204030204" pitchFamily="34" charset="0"/>
                <a:ea typeface="Calibri" panose="020F0502020204030204" pitchFamily="34" charset="0"/>
              </a:rPr>
              <a:t>If the time allows you, you can show all of some of this information and talk about diversity at ASU particularly in the engineering programs.</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FF0000"/>
                </a:solidFill>
                <a:effectLst/>
                <a:latin typeface="Calibri" panose="020F0502020204030204" pitchFamily="34" charset="0"/>
                <a:ea typeface="Calibri" panose="020F050202020403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FF0000"/>
                </a:solidFill>
                <a:effectLst/>
                <a:latin typeface="Calibri" panose="020F0502020204030204" pitchFamily="34" charset="0"/>
                <a:ea typeface="Calibri" panose="020F0502020204030204" pitchFamily="34" charset="0"/>
              </a:rPr>
              <a:t>It is important to highlight that even when the numbers are “good” in some cases, it is because ASU’s scale.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FF0000"/>
                </a:solidFill>
                <a:effectLst/>
                <a:latin typeface="Calibri" panose="020F0502020204030204" pitchFamily="34" charset="0"/>
                <a:ea typeface="Calibri" panose="020F050202020403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FF0000"/>
                </a:solidFill>
                <a:effectLst/>
                <a:latin typeface="Calibri" panose="020F0502020204030204" pitchFamily="34" charset="0"/>
                <a:ea typeface="Calibri" panose="020F0502020204030204" pitchFamily="34" charset="0"/>
              </a:rPr>
              <a:t>It is important to emphasize that when there are efforts to make our community diverse, there is still work to do and we are in part responsible of it.</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FF0000"/>
                </a:solidFill>
                <a:effectLst/>
                <a:latin typeface="Calibri" panose="020F0502020204030204" pitchFamily="34" charset="0"/>
                <a:ea typeface="Calibri" panose="020F0502020204030204" pitchFamily="34" charset="0"/>
              </a:rPr>
              <a:t> </a:t>
            </a:r>
            <a:endParaRPr lang="en-US" sz="1800" dirty="0">
              <a:effectLst/>
              <a:latin typeface="Arial" panose="020B0604020202020204" pitchFamily="34" charset="0"/>
              <a:ea typeface="Arial" panose="020B0604020202020204" pitchFamily="34" charset="0"/>
            </a:endParaRPr>
          </a:p>
          <a:p>
            <a:r>
              <a:rPr lang="en-US" sz="1800" dirty="0">
                <a:solidFill>
                  <a:srgbClr val="FF0000"/>
                </a:solidFill>
                <a:effectLst/>
                <a:latin typeface="Calibri" panose="020F0502020204030204" pitchFamily="34" charset="0"/>
                <a:ea typeface="Calibri" panose="020F0502020204030204" pitchFamily="34" charset="0"/>
              </a:rPr>
              <a:t>Diversity and inclusion do not only mean to have representation but to have programs and resources to serve this diversity and inclusion.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2601851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Underrepresented minority: ASEE uses the definition from prior editions of NSF’s </a:t>
            </a:r>
            <a:r>
              <a:rPr lang="en-US" sz="1800" i="1" dirty="0">
                <a:effectLst/>
                <a:latin typeface="Arial" panose="020B0604020202020204" pitchFamily="34" charset="0"/>
              </a:rPr>
              <a:t>Science and Engineering Indicators </a:t>
            </a:r>
            <a:r>
              <a:rPr lang="en-US" sz="1800" dirty="0">
                <a:effectLst/>
                <a:latin typeface="ArialMT"/>
              </a:rPr>
              <a:t>report (</a:t>
            </a:r>
            <a:r>
              <a:rPr lang="en-US" sz="1800" dirty="0">
                <a:solidFill>
                  <a:srgbClr val="0560BF"/>
                </a:solidFill>
                <a:effectLst/>
                <a:latin typeface="ArialMT"/>
              </a:rPr>
              <a:t>https://</a:t>
            </a:r>
            <a:r>
              <a:rPr lang="en-US" sz="1800" dirty="0" err="1">
                <a:solidFill>
                  <a:srgbClr val="0560BF"/>
                </a:solidFill>
                <a:effectLst/>
                <a:latin typeface="ArialMT"/>
              </a:rPr>
              <a:t>ncses.nsf.gov</a:t>
            </a:r>
            <a:r>
              <a:rPr lang="en-US" sz="1800" dirty="0">
                <a:solidFill>
                  <a:srgbClr val="0560BF"/>
                </a:solidFill>
                <a:effectLst/>
                <a:latin typeface="ArialMT"/>
              </a:rPr>
              <a:t>/pubs/nsb20201/glossary</a:t>
            </a:r>
            <a:r>
              <a:rPr lang="en-US" sz="1800" dirty="0">
                <a:effectLst/>
                <a:latin typeface="ArialMT"/>
              </a:rPr>
              <a:t>): "</a:t>
            </a:r>
            <a:r>
              <a:rPr lang="en-US" sz="1800" i="1" dirty="0">
                <a:effectLst/>
                <a:latin typeface="Arial" panose="020B0604020202020204" pitchFamily="34" charset="0"/>
              </a:rPr>
              <a:t>this category comprises three racial or ethnic minority groups (blacks or African Americans, Hispanics or Latinos, and American Indians or Alaska Natives) whose representation in S&amp;E education or occupations is smaller than their representation in the U.S. population."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4007620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inclusion.asu.edu</a:t>
            </a:r>
            <a:r>
              <a:rPr lang="en-US" dirty="0"/>
              <a:t>/about</a:t>
            </a:r>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30</a:t>
            </a:fld>
            <a:endParaRPr lang="en-US"/>
          </a:p>
        </p:txBody>
      </p:sp>
    </p:spTree>
    <p:extLst>
      <p:ext uri="{BB962C8B-B14F-4D97-AF65-F5344CB8AC3E}">
        <p14:creationId xmlns:p14="http://schemas.microsoft.com/office/powerpoint/2010/main" val="1541970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2079158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Underrepresented minority: ASEE uses the definition from prior editions of NSF’s </a:t>
            </a:r>
            <a:r>
              <a:rPr lang="en-US" sz="1800" i="1" dirty="0">
                <a:effectLst/>
                <a:latin typeface="Arial" panose="020B0604020202020204" pitchFamily="34" charset="0"/>
              </a:rPr>
              <a:t>Science and Engineering Indicators </a:t>
            </a:r>
            <a:r>
              <a:rPr lang="en-US" sz="1800" dirty="0">
                <a:effectLst/>
                <a:latin typeface="ArialMT"/>
              </a:rPr>
              <a:t>report (</a:t>
            </a:r>
            <a:r>
              <a:rPr lang="en-US" sz="1800" dirty="0">
                <a:solidFill>
                  <a:srgbClr val="0560BF"/>
                </a:solidFill>
                <a:effectLst/>
                <a:latin typeface="ArialMT"/>
              </a:rPr>
              <a:t>https://</a:t>
            </a:r>
            <a:r>
              <a:rPr lang="en-US" sz="1800" dirty="0" err="1">
                <a:solidFill>
                  <a:srgbClr val="0560BF"/>
                </a:solidFill>
                <a:effectLst/>
                <a:latin typeface="ArialMT"/>
              </a:rPr>
              <a:t>ncses.nsf.gov</a:t>
            </a:r>
            <a:r>
              <a:rPr lang="en-US" sz="1800" dirty="0">
                <a:solidFill>
                  <a:srgbClr val="0560BF"/>
                </a:solidFill>
                <a:effectLst/>
                <a:latin typeface="ArialMT"/>
              </a:rPr>
              <a:t>/pubs/nsb20201/glossary</a:t>
            </a:r>
            <a:r>
              <a:rPr lang="en-US" sz="1800" dirty="0">
                <a:effectLst/>
                <a:latin typeface="ArialMT"/>
              </a:rPr>
              <a:t>): "</a:t>
            </a:r>
            <a:r>
              <a:rPr lang="en-US" sz="1800" i="1" dirty="0">
                <a:effectLst/>
                <a:latin typeface="Arial" panose="020B0604020202020204" pitchFamily="34" charset="0"/>
              </a:rPr>
              <a:t>this category comprises three racial or ethnic minority groups (blacks or African Americans, Hispanics or Latinos, and American Indians or Alaska Natives) whose representation in S&amp;E education or occupations is smaller than their representation in the U.S. population."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3292653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Underrepresented minority: ASEE uses the definition from prior editions of NSF’s </a:t>
            </a:r>
            <a:r>
              <a:rPr lang="en-US" sz="1800" i="1" dirty="0">
                <a:effectLst/>
                <a:latin typeface="Arial" panose="020B0604020202020204" pitchFamily="34" charset="0"/>
              </a:rPr>
              <a:t>Science and Engineering Indicators </a:t>
            </a:r>
            <a:r>
              <a:rPr lang="en-US" sz="1800" dirty="0">
                <a:effectLst/>
                <a:latin typeface="ArialMT"/>
              </a:rPr>
              <a:t>report (</a:t>
            </a:r>
            <a:r>
              <a:rPr lang="en-US" sz="1800" dirty="0">
                <a:solidFill>
                  <a:srgbClr val="0560BF"/>
                </a:solidFill>
                <a:effectLst/>
                <a:latin typeface="ArialMT"/>
              </a:rPr>
              <a:t>https://</a:t>
            </a:r>
            <a:r>
              <a:rPr lang="en-US" sz="1800" dirty="0" err="1">
                <a:solidFill>
                  <a:srgbClr val="0560BF"/>
                </a:solidFill>
                <a:effectLst/>
                <a:latin typeface="ArialMT"/>
              </a:rPr>
              <a:t>ncses.nsf.gov</a:t>
            </a:r>
            <a:r>
              <a:rPr lang="en-US" sz="1800" dirty="0">
                <a:solidFill>
                  <a:srgbClr val="0560BF"/>
                </a:solidFill>
                <a:effectLst/>
                <a:latin typeface="ArialMT"/>
              </a:rPr>
              <a:t>/pubs/nsb20201/glossary</a:t>
            </a:r>
            <a:r>
              <a:rPr lang="en-US" sz="1800" dirty="0">
                <a:effectLst/>
                <a:latin typeface="ArialMT"/>
              </a:rPr>
              <a:t>): "</a:t>
            </a:r>
            <a:r>
              <a:rPr lang="en-US" sz="1800" i="1" dirty="0">
                <a:effectLst/>
                <a:latin typeface="Arial" panose="020B0604020202020204" pitchFamily="34" charset="0"/>
              </a:rPr>
              <a:t>this category comprises three racial or ethnic minority groups (blacks or African Americans, Hispanics or Latinos, and American Indians or Alaska Natives) whose representation in S&amp;E education or occupations is smaller than their representation in the U.S. population."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250087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34</a:t>
            </a:fld>
            <a:endParaRPr lang="en-US"/>
          </a:p>
        </p:txBody>
      </p:sp>
    </p:spTree>
    <p:extLst>
      <p:ext uri="{BB962C8B-B14F-4D97-AF65-F5344CB8AC3E}">
        <p14:creationId xmlns:p14="http://schemas.microsoft.com/office/powerpoint/2010/main" val="33995620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35</a:t>
            </a:fld>
            <a:endParaRPr lang="en-US"/>
          </a:p>
        </p:txBody>
      </p:sp>
    </p:spTree>
    <p:extLst>
      <p:ext uri="{BB962C8B-B14F-4D97-AF65-F5344CB8AC3E}">
        <p14:creationId xmlns:p14="http://schemas.microsoft.com/office/powerpoint/2010/main" val="3802800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36</a:t>
            </a:fld>
            <a:endParaRPr lang="en-US"/>
          </a:p>
        </p:txBody>
      </p:sp>
    </p:spTree>
    <p:extLst>
      <p:ext uri="{BB962C8B-B14F-4D97-AF65-F5344CB8AC3E}">
        <p14:creationId xmlns:p14="http://schemas.microsoft.com/office/powerpoint/2010/main" val="2541256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37</a:t>
            </a:fld>
            <a:endParaRPr lang="en-US"/>
          </a:p>
        </p:txBody>
      </p:sp>
    </p:spTree>
    <p:extLst>
      <p:ext uri="{BB962C8B-B14F-4D97-AF65-F5344CB8AC3E}">
        <p14:creationId xmlns:p14="http://schemas.microsoft.com/office/powerpoint/2010/main" val="34553506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38</a:t>
            </a:fld>
            <a:endParaRPr lang="en-US"/>
          </a:p>
        </p:txBody>
      </p:sp>
    </p:spTree>
    <p:extLst>
      <p:ext uri="{BB962C8B-B14F-4D97-AF65-F5344CB8AC3E}">
        <p14:creationId xmlns:p14="http://schemas.microsoft.com/office/powerpoint/2010/main" val="338804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39</a:t>
            </a:fld>
            <a:endParaRPr lang="en-US"/>
          </a:p>
        </p:txBody>
      </p:sp>
    </p:spTree>
    <p:extLst>
      <p:ext uri="{BB962C8B-B14F-4D97-AF65-F5344CB8AC3E}">
        <p14:creationId xmlns:p14="http://schemas.microsoft.com/office/powerpoint/2010/main" val="2061980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inclusion.asu.edu</a:t>
            </a:r>
            <a:r>
              <a:rPr lang="en-US" dirty="0"/>
              <a:t>/about</a:t>
            </a:r>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7772580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40</a:t>
            </a:fld>
            <a:endParaRPr lang="en-US"/>
          </a:p>
        </p:txBody>
      </p:sp>
    </p:spTree>
    <p:extLst>
      <p:ext uri="{BB962C8B-B14F-4D97-AF65-F5344CB8AC3E}">
        <p14:creationId xmlns:p14="http://schemas.microsoft.com/office/powerpoint/2010/main" val="584989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diversity among our student body is one of our strengths; if we want an inclusive university, then it would follow that it is the students that need to be inclusive. -- “If we want ASU to be a certain way, then we need to be that way”.</a:t>
            </a:r>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questions:•How we create a healthy and inclusive community?•how do we make sure everyone feels included, respected, safe, and supported at ASU?•Sun Devils build a community of care together, and it takes action from every community member in order to create an environment where all students feel included, respected, safe, and supported. • Please break into groups of 3-4 students and create a definition of a healthy and inclusive community. Summarize this with 3-4 characteristics of a health and inclusive community that you all agree on.  (2 minutes)• Go around the room and build your classroom definition of a healthy and inclusive community. (2 minutes)VERY IMPORTANT: IF SOMEONE DOES NOT SAY A HEALTHY AND INCLUSIVE COMMUNITY IS A PLACE WHERE PEOPLE LOOK OUT FOR EACH OTHER, ADD IT TO THE LIST</a:t>
            </a:r>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e16e4e392_0_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panose="020B0604020202020204" pitchFamily="34" charset="0"/>
              <a:buNone/>
            </a:pPr>
            <a:r>
              <a:rPr lang="en-US" sz="1100" dirty="0">
                <a:solidFill>
                  <a:schemeClr val="dk1"/>
                </a:solidFill>
                <a:latin typeface="Calibri"/>
                <a:ea typeface="Calibri"/>
                <a:cs typeface="Calibri"/>
                <a:sym typeface="Calibri"/>
              </a:rPr>
              <a:t>Before we begin, let’s have a review of the Fulton Expectations that we learned about, and  talk briefly about how they contribute to a diverse and inclusive community.  </a:t>
            </a:r>
          </a:p>
          <a:p>
            <a:pPr marL="342900" lvl="0" indent="-342900" rtl="0">
              <a:spcBef>
                <a:spcPts val="0"/>
              </a:spcBef>
              <a:spcAft>
                <a:spcPts val="0"/>
              </a:spcAft>
              <a:buClr>
                <a:schemeClr val="dk1"/>
              </a:buClr>
              <a:buSzPts val="1100"/>
              <a:buFont typeface="Arial" panose="020B0604020202020204" pitchFamily="34" charset="0"/>
              <a:buChar char="•"/>
            </a:pPr>
            <a:r>
              <a:rPr lang="en-US" sz="2000" dirty="0"/>
              <a:t>Do you remember reading the professionalism expectation?  What were some of the key points?</a:t>
            </a:r>
          </a:p>
          <a:p>
            <a:pPr marL="1085850" marR="0" lvl="2" indent="-171450" algn="l" defTabSz="914400" rtl="0" eaLnBrk="1" fontAlgn="auto" latinLnBrk="0" hangingPunct="1">
              <a:lnSpc>
                <a:spcPct val="100000"/>
              </a:lnSpc>
              <a:spcBef>
                <a:spcPts val="0"/>
              </a:spcBef>
              <a:spcAft>
                <a:spcPts val="0"/>
              </a:spcAft>
              <a:buClr>
                <a:schemeClr val="dk1"/>
              </a:buClr>
              <a:buSzPts val="1100"/>
              <a:buFont typeface="Arial" panose="020B0604020202020204" pitchFamily="34" charset="0"/>
              <a:buChar char="•"/>
              <a:tabLst/>
              <a:defRPr/>
            </a:pPr>
            <a:r>
              <a:rPr lang="en-US" sz="2000" i="1" dirty="0">
                <a:effectLst/>
                <a:latin typeface="Calibri" panose="020F0502020204030204" pitchFamily="34" charset="0"/>
                <a:ea typeface="Calibri" panose="020F0502020204030204" pitchFamily="34" charset="0"/>
                <a:cs typeface="Times New Roman" panose="02020603050405020304" pitchFamily="18" charset="0"/>
              </a:rPr>
              <a:t> I am an integral part of a vibrant learning community. </a:t>
            </a:r>
          </a:p>
          <a:p>
            <a:pPr marL="1085850" marR="0" lvl="2" indent="-171450" algn="l" defTabSz="914400" rtl="0" eaLnBrk="1" fontAlgn="auto" latinLnBrk="0" hangingPunct="1">
              <a:lnSpc>
                <a:spcPct val="100000"/>
              </a:lnSpc>
              <a:spcBef>
                <a:spcPts val="0"/>
              </a:spcBef>
              <a:spcAft>
                <a:spcPts val="0"/>
              </a:spcAft>
              <a:buClr>
                <a:schemeClr val="dk1"/>
              </a:buClr>
              <a:buSzPts val="1100"/>
              <a:buFont typeface="Arial" panose="020B0604020202020204" pitchFamily="34" charset="0"/>
              <a:buChar char="•"/>
              <a:tabLst/>
              <a:defRPr/>
            </a:pPr>
            <a:r>
              <a:rPr lang="en-US" sz="2000" i="1" dirty="0">
                <a:effectLst/>
                <a:latin typeface="Calibri" panose="020F0502020204030204" pitchFamily="34" charset="0"/>
                <a:ea typeface="Calibri" panose="020F0502020204030204" pitchFamily="34" charset="0"/>
                <a:cs typeface="Times New Roman" panose="02020603050405020304" pitchFamily="18" charset="0"/>
              </a:rPr>
              <a:t>I pledge to uphold the highest standards </a:t>
            </a:r>
          </a:p>
          <a:p>
            <a:pPr marL="1085850" marR="0" lvl="2" indent="-171450" algn="l" defTabSz="914400" rtl="0" eaLnBrk="1" fontAlgn="auto" latinLnBrk="0" hangingPunct="1">
              <a:lnSpc>
                <a:spcPct val="100000"/>
              </a:lnSpc>
              <a:spcBef>
                <a:spcPts val="0"/>
              </a:spcBef>
              <a:spcAft>
                <a:spcPts val="0"/>
              </a:spcAft>
              <a:buClr>
                <a:schemeClr val="dk1"/>
              </a:buClr>
              <a:buSzPts val="1100"/>
              <a:buFont typeface="Arial" panose="020B0604020202020204" pitchFamily="34" charset="0"/>
              <a:buChar char="•"/>
              <a:tabLst/>
              <a:defRPr/>
            </a:pPr>
            <a:r>
              <a:rPr lang="en-US" sz="2000" i="1" dirty="0">
                <a:effectLst/>
                <a:latin typeface="Calibri" panose="020F0502020204030204" pitchFamily="34" charset="0"/>
                <a:ea typeface="Calibri" panose="020F0502020204030204" pitchFamily="34" charset="0"/>
                <a:cs typeface="Times New Roman" panose="02020603050405020304" pitchFamily="18" charset="0"/>
              </a:rPr>
              <a:t>I will remember that we are all part of a shared learning community</a:t>
            </a:r>
          </a:p>
          <a:p>
            <a:pPr marL="1085850" marR="0" lvl="2" indent="-171450" algn="l" defTabSz="914400" rtl="0" eaLnBrk="1" fontAlgn="auto" latinLnBrk="0" hangingPunct="1">
              <a:lnSpc>
                <a:spcPct val="100000"/>
              </a:lnSpc>
              <a:spcBef>
                <a:spcPts val="0"/>
              </a:spcBef>
              <a:spcAft>
                <a:spcPts val="0"/>
              </a:spcAft>
              <a:buClr>
                <a:schemeClr val="dk1"/>
              </a:buClr>
              <a:buSzPts val="1100"/>
              <a:buFont typeface="Arial" panose="020B0604020202020204" pitchFamily="34" charset="0"/>
              <a:buChar char="•"/>
              <a:tabLst/>
              <a:defRPr/>
            </a:pPr>
            <a:r>
              <a:rPr lang="en-US" sz="2000" i="1" dirty="0">
                <a:effectLst/>
                <a:latin typeface="Calibri" panose="020F0502020204030204" pitchFamily="34" charset="0"/>
                <a:ea typeface="Calibri" panose="020F0502020204030204" pitchFamily="34" charset="0"/>
                <a:cs typeface="Times New Roman" panose="02020603050405020304" pitchFamily="18" charset="0"/>
              </a:rPr>
              <a:t>I will always strive to listen to feedback with an open mind</a:t>
            </a:r>
          </a:p>
          <a:p>
            <a:pPr marL="1085850" marR="0" lvl="2" indent="-171450" algn="l" defTabSz="914400" rtl="0" eaLnBrk="1" fontAlgn="auto" latinLnBrk="0" hangingPunct="1">
              <a:lnSpc>
                <a:spcPct val="100000"/>
              </a:lnSpc>
              <a:spcBef>
                <a:spcPts val="0"/>
              </a:spcBef>
              <a:spcAft>
                <a:spcPts val="0"/>
              </a:spcAft>
              <a:buClr>
                <a:schemeClr val="dk1"/>
              </a:buClr>
              <a:buSzPts val="1100"/>
              <a:buFont typeface="Arial" panose="020B0604020202020204" pitchFamily="34" charset="0"/>
              <a:buChar char="•"/>
              <a:tabLst/>
              <a:defRPr/>
            </a:pPr>
            <a:r>
              <a:rPr lang="en-US" sz="2000" i="1" dirty="0">
                <a:effectLst/>
                <a:latin typeface="Calibri" panose="020F0502020204030204" pitchFamily="34" charset="0"/>
                <a:ea typeface="Calibri" panose="020F0502020204030204" pitchFamily="34" charset="0"/>
                <a:cs typeface="Times New Roman" panose="02020603050405020304" pitchFamily="18" charset="0"/>
              </a:rPr>
              <a:t>What else?</a:t>
            </a:r>
            <a:endParaRPr lang="en-US" sz="1100" dirty="0">
              <a:solidFill>
                <a:schemeClr val="dk1"/>
              </a:solidFill>
              <a:latin typeface="Calibri"/>
              <a:ea typeface="Calibri"/>
              <a:cs typeface="Calibri"/>
              <a:sym typeface="Calibri"/>
            </a:endParaRPr>
          </a:p>
          <a:p>
            <a:pPr marL="171450" lvl="0" indent="-171450" rtl="0">
              <a:spcBef>
                <a:spcPts val="0"/>
              </a:spcBef>
              <a:spcAft>
                <a:spcPts val="0"/>
              </a:spcAft>
              <a:buClr>
                <a:schemeClr val="dk1"/>
              </a:buClr>
              <a:buSzPts val="1100"/>
              <a:buFont typeface="Arial" panose="020B0604020202020204" pitchFamily="34" charset="0"/>
              <a:buChar char="•"/>
            </a:pPr>
            <a:r>
              <a:rPr lang="en-US" sz="1100" dirty="0">
                <a:solidFill>
                  <a:schemeClr val="dk1"/>
                </a:solidFill>
                <a:latin typeface="Calibri"/>
                <a:ea typeface="Calibri"/>
                <a:cs typeface="Calibri"/>
                <a:sym typeface="Calibri"/>
              </a:rPr>
              <a:t>Do you think professionalism is important when talking about diversity and inclusion? Why/Why not?</a:t>
            </a:r>
          </a:p>
          <a:p>
            <a:pPr marL="0" lvl="0" indent="0" rtl="0">
              <a:spcBef>
                <a:spcPts val="0"/>
              </a:spcBef>
              <a:spcAft>
                <a:spcPts val="0"/>
              </a:spcAft>
              <a:buClr>
                <a:schemeClr val="dk1"/>
              </a:buClr>
              <a:buSzPts val="1100"/>
              <a:buFont typeface="Arial" panose="020B0604020202020204" pitchFamily="34" charset="0"/>
              <a:buNone/>
            </a:pPr>
            <a:endParaRPr lang="en-US" sz="1100" dirty="0">
              <a:solidFill>
                <a:schemeClr val="dk1"/>
              </a:solidFill>
              <a:latin typeface="Calibri"/>
              <a:ea typeface="Calibri"/>
              <a:cs typeface="Calibri"/>
              <a:sym typeface="Calibri"/>
            </a:endParaRPr>
          </a:p>
          <a:p>
            <a:pPr marL="171450" lvl="0" indent="-171450" rtl="0">
              <a:spcBef>
                <a:spcPts val="0"/>
              </a:spcBef>
              <a:spcAft>
                <a:spcPts val="0"/>
              </a:spcAft>
              <a:buClr>
                <a:schemeClr val="dk1"/>
              </a:buClr>
              <a:buSzPts val="1100"/>
              <a:buFont typeface="Arial" panose="020B0604020202020204" pitchFamily="34" charset="0"/>
              <a:buChar char="•"/>
            </a:pPr>
            <a:r>
              <a:rPr lang="en-US" sz="1100" dirty="0">
                <a:solidFill>
                  <a:schemeClr val="dk1"/>
                </a:solidFill>
                <a:latin typeface="Calibri"/>
                <a:ea typeface="Calibri"/>
                <a:cs typeface="Calibri"/>
                <a:sym typeface="Calibri"/>
              </a:rPr>
              <a:t>Both Professionalism and Academic Integrity are underpinned by three important FSE ideals</a:t>
            </a:r>
          </a:p>
          <a:p>
            <a:pPr marL="628650" lvl="1" indent="-171450" rtl="0">
              <a:spcBef>
                <a:spcPts val="0"/>
              </a:spcBef>
              <a:spcAft>
                <a:spcPts val="0"/>
              </a:spcAft>
              <a:buClr>
                <a:schemeClr val="dk1"/>
              </a:buClr>
              <a:buSzPts val="1100"/>
              <a:buFont typeface="Arial" panose="020B0604020202020204" pitchFamily="34" charset="0"/>
              <a:buChar char="•"/>
            </a:pPr>
            <a:r>
              <a:rPr lang="en-US" sz="1100" dirty="0">
                <a:solidFill>
                  <a:schemeClr val="dk1"/>
                </a:solidFill>
                <a:latin typeface="Calibri"/>
                <a:ea typeface="Calibri"/>
                <a:cs typeface="Calibri"/>
                <a:sym typeface="Calibri"/>
              </a:rPr>
              <a:t>Does anyone remember what they are?</a:t>
            </a:r>
          </a:p>
          <a:p>
            <a:pPr marL="628650" lvl="1" indent="-171450" rtl="0">
              <a:spcBef>
                <a:spcPts val="0"/>
              </a:spcBef>
              <a:spcAft>
                <a:spcPts val="0"/>
              </a:spcAft>
              <a:buClr>
                <a:schemeClr val="dk1"/>
              </a:buClr>
              <a:buSzPts val="1100"/>
              <a:buFont typeface="Arial" panose="020B0604020202020204" pitchFamily="34" charset="0"/>
              <a:buChar char="•"/>
            </a:pPr>
            <a:r>
              <a:rPr lang="en-US" sz="1100" dirty="0">
                <a:solidFill>
                  <a:schemeClr val="dk1"/>
                </a:solidFill>
                <a:latin typeface="Calibri"/>
                <a:ea typeface="Calibri"/>
                <a:cs typeface="Calibri"/>
                <a:sym typeface="Calibri"/>
              </a:rPr>
              <a:t>Respect, Integrity, Responsibility.  </a:t>
            </a:r>
          </a:p>
          <a:p>
            <a:pPr marL="628650" lvl="1" indent="-171450" rtl="0">
              <a:spcBef>
                <a:spcPts val="0"/>
              </a:spcBef>
              <a:spcAft>
                <a:spcPts val="0"/>
              </a:spcAft>
              <a:buClr>
                <a:schemeClr val="dk1"/>
              </a:buClr>
              <a:buSzPts val="1100"/>
              <a:buFont typeface="Arial" panose="020B0604020202020204" pitchFamily="34" charset="0"/>
              <a:buChar char="•"/>
            </a:pPr>
            <a:r>
              <a:rPr lang="en-US" sz="1100" dirty="0">
                <a:solidFill>
                  <a:schemeClr val="dk1"/>
                </a:solidFill>
                <a:latin typeface="Calibri"/>
                <a:ea typeface="Calibri"/>
                <a:cs typeface="Calibri"/>
                <a:sym typeface="Calibri"/>
              </a:rPr>
              <a:t>Let’s take a closer look at those, next slide. </a:t>
            </a:r>
            <a:endParaRPr sz="1100" dirty="0">
              <a:solidFill>
                <a:schemeClr val="dk1"/>
              </a:solidFill>
              <a:latin typeface="Calibri"/>
              <a:ea typeface="Calibri"/>
              <a:cs typeface="Calibri"/>
              <a:sym typeface="Calibri"/>
            </a:endParaRPr>
          </a:p>
        </p:txBody>
      </p:sp>
      <p:sp>
        <p:nvSpPr>
          <p:cNvPr id="341" name="Google Shape;341;g3e16e4e392_0_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0515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Making your default decision-making paradigm one that values respect, integrity and responsibility will help you make good decisions (even in tough situations) and foster a more diverse and inclusive learning community.  </a:t>
            </a:r>
          </a:p>
          <a:p>
            <a:endParaRPr lang="en-US" dirty="0"/>
          </a:p>
          <a:p>
            <a:r>
              <a:rPr lang="en-US" dirty="0"/>
              <a:t>Each individual decision matters, and collectively determines whether the ASU community is one that enables everyone to succeed or not. </a:t>
            </a:r>
          </a:p>
          <a:p>
            <a:endParaRPr lang="en-US" dirty="0"/>
          </a:p>
          <a:p>
            <a:r>
              <a:rPr lang="en-US" dirty="0"/>
              <a:t>What do you think </a:t>
            </a:r>
            <a:r>
              <a:rPr lang="en-US" b="1" dirty="0"/>
              <a:t>“always expecting others to do the same means?”</a:t>
            </a:r>
          </a:p>
          <a:p>
            <a:pPr marL="171450" indent="-171450">
              <a:buFont typeface="Arial" panose="020B0604020202020204" pitchFamily="34" charset="0"/>
              <a:buChar char="•"/>
            </a:pPr>
            <a:r>
              <a:rPr lang="en-US" dirty="0"/>
              <a:t>Respectful corrections</a:t>
            </a:r>
          </a:p>
          <a:p>
            <a:pPr marL="171450" indent="-171450">
              <a:buFont typeface="Arial" panose="020B0604020202020204" pitchFamily="34" charset="0"/>
              <a:buChar char="•"/>
            </a:pPr>
            <a:r>
              <a:rPr lang="en-US" dirty="0"/>
              <a:t>Educate others</a:t>
            </a:r>
          </a:p>
          <a:p>
            <a:pPr marL="171450" indent="-171450">
              <a:buFont typeface="Arial" panose="020B0604020202020204" pitchFamily="34" charset="0"/>
              <a:buChar char="•"/>
            </a:pPr>
            <a:r>
              <a:rPr lang="en-US" dirty="0"/>
              <a:t>Be open minded, learn and evolve. </a:t>
            </a:r>
          </a:p>
          <a:p>
            <a:pPr marL="171450" indent="-171450">
              <a:buFont typeface="Arial" panose="020B0604020202020204" pitchFamily="34" charset="0"/>
              <a:buChar char="•"/>
            </a:pPr>
            <a:r>
              <a:rPr lang="en-US" dirty="0"/>
              <a:t>Report issue, if needed.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Is there a way to support diversity and inclusion and the FSE values* without embracing the Fulton Expectations and these ideals?  Probably not. </a:t>
            </a:r>
          </a:p>
          <a:p>
            <a:pPr marL="0" indent="0" algn="l" fontAlgn="base">
              <a:buFont typeface="Arial" panose="020B0604020202020204" pitchFamily="34" charset="0"/>
              <a:buNone/>
            </a:pPr>
            <a:endParaRPr lang="en-US" b="0" i="0" dirty="0">
              <a:solidFill>
                <a:schemeClr val="tx1"/>
              </a:solidFill>
              <a:effectLst/>
              <a:latin typeface="+mn-lt"/>
            </a:endParaRPr>
          </a:p>
          <a:p>
            <a:pPr marL="0" indent="0" algn="l" fontAlgn="base">
              <a:buFont typeface="Arial" panose="020B0604020202020204" pitchFamily="34" charset="0"/>
              <a:buNone/>
            </a:pPr>
            <a:r>
              <a:rPr lang="en-US" b="1" i="0" dirty="0">
                <a:solidFill>
                  <a:srgbClr val="FFFFFF"/>
                </a:solidFill>
                <a:effectLst/>
                <a:latin typeface="Arial" panose="020B0604020202020204" pitchFamily="34" charset="0"/>
              </a:rPr>
              <a:t>Cultivate excellence.</a:t>
            </a:r>
          </a:p>
          <a:p>
            <a:pPr marL="171450" indent="-171450" algn="l" fontAlgn="base">
              <a:buFont typeface="Arial" panose="020B0604020202020204" pitchFamily="34" charset="0"/>
              <a:buChar char="•"/>
            </a:pPr>
            <a:r>
              <a:rPr lang="en-US" b="1" i="0" dirty="0">
                <a:solidFill>
                  <a:srgbClr val="FFFFFF"/>
                </a:solidFill>
                <a:effectLst/>
                <a:latin typeface="Arial" panose="020B0604020202020204" pitchFamily="34" charset="0"/>
              </a:rPr>
              <a:t> </a:t>
            </a:r>
            <a:r>
              <a:rPr lang="en-US" b="0" i="0" dirty="0">
                <a:solidFill>
                  <a:srgbClr val="FFFFFF"/>
                </a:solidFill>
                <a:effectLst/>
                <a:latin typeface="Arial" panose="020B0604020202020204" pitchFamily="34" charset="0"/>
              </a:rPr>
              <a:t>Deliver innovation that matters.</a:t>
            </a:r>
          </a:p>
          <a:p>
            <a:pPr marL="171450" indent="-171450" algn="l" fontAlgn="base">
              <a:buFont typeface="Arial" panose="020B0604020202020204" pitchFamily="34" charset="0"/>
              <a:buChar char="•"/>
            </a:pPr>
            <a:r>
              <a:rPr lang="en-US" b="0" i="0" dirty="0">
                <a:solidFill>
                  <a:srgbClr val="FFFFFF"/>
                </a:solidFill>
                <a:effectLst/>
                <a:latin typeface="Arial" panose="020B0604020202020204" pitchFamily="34" charset="0"/>
              </a:rPr>
              <a:t> Encourage bold thinking.</a:t>
            </a:r>
          </a:p>
          <a:p>
            <a:pPr marL="171450" indent="-171450" algn="l" fontAlgn="base">
              <a:buFont typeface="Arial" panose="020B0604020202020204" pitchFamily="34" charset="0"/>
              <a:buChar char="•"/>
            </a:pPr>
            <a:r>
              <a:rPr lang="en-US" b="0" i="0" dirty="0">
                <a:solidFill>
                  <a:srgbClr val="FFFFFF"/>
                </a:solidFill>
                <a:effectLst/>
                <a:latin typeface="Arial" panose="020B0604020202020204" pitchFamily="34" charset="0"/>
              </a:rPr>
              <a:t> Foster a community of learning and collaboration.</a:t>
            </a:r>
          </a:p>
          <a:p>
            <a:pPr marL="171450" indent="-171450" algn="l" fontAlgn="base">
              <a:buFont typeface="Arial" panose="020B0604020202020204" pitchFamily="34" charset="0"/>
              <a:buChar char="•"/>
            </a:pPr>
            <a:r>
              <a:rPr lang="en-US" b="0" i="0" dirty="0">
                <a:solidFill>
                  <a:srgbClr val="FFFFFF"/>
                </a:solidFill>
                <a:effectLst/>
                <a:latin typeface="Arial" panose="020B0604020202020204" pitchFamily="34" charset="0"/>
              </a:rPr>
              <a:t> Build a foundation for all to be successful.</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082B870-7FC2-E645-A6D9-5EFA7D36CEEF}" type="slidenum">
              <a:rPr lang="en-US" smtClean="0"/>
              <a:t>8</a:t>
            </a:fld>
            <a:endParaRPr lang="en-US"/>
          </a:p>
        </p:txBody>
      </p:sp>
    </p:spTree>
    <p:extLst>
      <p:ext uri="{BB962C8B-B14F-4D97-AF65-F5344CB8AC3E}">
        <p14:creationId xmlns:p14="http://schemas.microsoft.com/office/powerpoint/2010/main" val="3851372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FF0000"/>
                </a:solidFill>
                <a:effectLst/>
                <a:latin typeface="Calibri" panose="020F0502020204030204" pitchFamily="34" charset="0"/>
                <a:ea typeface="Calibri" panose="020F0502020204030204" pitchFamily="34" charset="0"/>
              </a:rPr>
              <a:t>You can present the four provided examples or choose only some of them or even include an example closer to your own filed or the major of your students. The idea is to present the example and you can spend a couple of minutes discussing with them what are the missing things related to inclusion and diversity that the engineers behind these solutions missed or should include in the design. Points that you can include in this discussion is the importance of having a clear idea of who is the user of the solution being created, the importance to have a diverse designer group where each individual can bring diverse perspective to the table, as well as the importance that when we are creating a solution, not all the users are similar to ourselves.</a:t>
            </a:r>
            <a:endParaRPr lang="en-US" sz="1800" dirty="0">
              <a:effectLst/>
              <a:latin typeface="Arial" panose="020B0604020202020204" pitchFamily="34" charset="0"/>
              <a:ea typeface="Arial" panose="020B0604020202020204" pitchFamily="34" charset="0"/>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082B870-7FC2-E645-A6D9-5EFA7D36CEEF}" type="slidenum">
              <a:rPr lang="en-US" smtClean="0"/>
              <a:t>9</a:t>
            </a:fld>
            <a:endParaRPr lang="en-US"/>
          </a:p>
        </p:txBody>
      </p:sp>
    </p:spTree>
    <p:extLst>
      <p:ext uri="{BB962C8B-B14F-4D97-AF65-F5344CB8AC3E}">
        <p14:creationId xmlns:p14="http://schemas.microsoft.com/office/powerpoint/2010/main" val="2093547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5A6F-1AF7-F2F0-CCC8-C775E0305D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34BB6A-F780-742E-BFFB-B260F0F417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3694FF-09AE-4454-6DC9-247E98CD6361}"/>
              </a:ext>
            </a:extLst>
          </p:cNvPr>
          <p:cNvSpPr>
            <a:spLocks noGrp="1"/>
          </p:cNvSpPr>
          <p:nvPr>
            <p:ph type="dt" sz="half" idx="10"/>
          </p:nvPr>
        </p:nvSpPr>
        <p:spPr/>
        <p:txBody>
          <a:bodyPr/>
          <a:lstStyle/>
          <a:p>
            <a:fld id="{9DD6DA99-824A-E34E-ACB9-FD6A5B44BF52}" type="datetimeFigureOut">
              <a:rPr lang="en-US" smtClean="0"/>
              <a:t>8/28/25</a:t>
            </a:fld>
            <a:endParaRPr lang="en-US"/>
          </a:p>
        </p:txBody>
      </p:sp>
      <p:sp>
        <p:nvSpPr>
          <p:cNvPr id="5" name="Footer Placeholder 4">
            <a:extLst>
              <a:ext uri="{FF2B5EF4-FFF2-40B4-BE49-F238E27FC236}">
                <a16:creationId xmlns:a16="http://schemas.microsoft.com/office/drawing/2014/main" id="{B75005EC-F626-2558-FB7B-00B66B21B2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B05FA5-64EF-2030-FA7E-B0CEBC9487AE}"/>
              </a:ext>
            </a:extLst>
          </p:cNvPr>
          <p:cNvSpPr>
            <a:spLocks noGrp="1"/>
          </p:cNvSpPr>
          <p:nvPr>
            <p:ph type="sldNum" sz="quarter" idx="12"/>
          </p:nvPr>
        </p:nvSpPr>
        <p:spPr/>
        <p:txBody>
          <a:bodyPr/>
          <a:lstStyle/>
          <a:p>
            <a:fld id="{2263A6BA-144F-A642-B1CD-80C551D36B84}" type="slidenum">
              <a:rPr lang="en-US" smtClean="0"/>
              <a:t>‹#›</a:t>
            </a:fld>
            <a:endParaRPr lang="en-US"/>
          </a:p>
        </p:txBody>
      </p:sp>
    </p:spTree>
    <p:extLst>
      <p:ext uri="{BB962C8B-B14F-4D97-AF65-F5344CB8AC3E}">
        <p14:creationId xmlns:p14="http://schemas.microsoft.com/office/powerpoint/2010/main" val="3649456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6055-3A7B-6BD4-8B96-6F4F30C74A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C3E320-4CE1-D1B4-80D7-196F22FC1A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60DAFA-C215-C538-06D9-1F139DC4FF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A4563B-2DF8-20F0-D23F-6CBB3B5B86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AEE76F-2626-363F-2827-034AC03B73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44AA1F-6237-CC81-2584-0C58542ACC8B}"/>
              </a:ext>
            </a:extLst>
          </p:cNvPr>
          <p:cNvSpPr>
            <a:spLocks noGrp="1"/>
          </p:cNvSpPr>
          <p:nvPr>
            <p:ph type="dt" sz="half" idx="10"/>
          </p:nvPr>
        </p:nvSpPr>
        <p:spPr/>
        <p:txBody>
          <a:bodyPr/>
          <a:lstStyle/>
          <a:p>
            <a:fld id="{9DD6DA99-824A-E34E-ACB9-FD6A5B44BF52}" type="datetimeFigureOut">
              <a:rPr lang="en-US" smtClean="0"/>
              <a:t>8/28/25</a:t>
            </a:fld>
            <a:endParaRPr lang="en-US"/>
          </a:p>
        </p:txBody>
      </p:sp>
      <p:sp>
        <p:nvSpPr>
          <p:cNvPr id="8" name="Footer Placeholder 7">
            <a:extLst>
              <a:ext uri="{FF2B5EF4-FFF2-40B4-BE49-F238E27FC236}">
                <a16:creationId xmlns:a16="http://schemas.microsoft.com/office/drawing/2014/main" id="{F56813C3-0DEE-ACF5-AAF3-02F21BAA69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866F9A-FF3B-8FA2-5CE7-3BB52FF3B861}"/>
              </a:ext>
            </a:extLst>
          </p:cNvPr>
          <p:cNvSpPr>
            <a:spLocks noGrp="1"/>
          </p:cNvSpPr>
          <p:nvPr>
            <p:ph type="sldNum" sz="quarter" idx="12"/>
          </p:nvPr>
        </p:nvSpPr>
        <p:spPr/>
        <p:txBody>
          <a:bodyPr/>
          <a:lstStyle/>
          <a:p>
            <a:fld id="{2263A6BA-144F-A642-B1CD-80C551D36B84}" type="slidenum">
              <a:rPr lang="en-US" smtClean="0"/>
              <a:t>‹#›</a:t>
            </a:fld>
            <a:endParaRPr lang="en-US"/>
          </a:p>
        </p:txBody>
      </p:sp>
    </p:spTree>
    <p:extLst>
      <p:ext uri="{BB962C8B-B14F-4D97-AF65-F5344CB8AC3E}">
        <p14:creationId xmlns:p14="http://schemas.microsoft.com/office/powerpoint/2010/main" val="2709721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
        <p:cNvGrpSpPr/>
        <p:nvPr/>
      </p:nvGrpSpPr>
      <p:grpSpPr>
        <a:xfrm>
          <a:off x="0" y="0"/>
          <a:ext cx="0" cy="0"/>
          <a:chOff x="0" y="0"/>
          <a:chExt cx="0" cy="0"/>
        </a:xfrm>
      </p:grpSpPr>
    </p:spTree>
    <p:extLst>
      <p:ext uri="{BB962C8B-B14F-4D97-AF65-F5344CB8AC3E}">
        <p14:creationId xmlns:p14="http://schemas.microsoft.com/office/powerpoint/2010/main" val="2208791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7"/>
        <p:cNvGrpSpPr/>
        <p:nvPr/>
      </p:nvGrpSpPr>
      <p:grpSpPr>
        <a:xfrm>
          <a:off x="0" y="0"/>
          <a:ext cx="0" cy="0"/>
          <a:chOff x="0" y="0"/>
          <a:chExt cx="0" cy="0"/>
        </a:xfrm>
      </p:grpSpPr>
      <p:sp>
        <p:nvSpPr>
          <p:cNvPr id="8" name="Google Shape;8;p34"/>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34"/>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 name="Google Shape;10;p3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 name="Google Shape;11;p3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 name="Google Shape;12;p3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3711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3"/>
        <p:cNvGrpSpPr/>
        <p:nvPr/>
      </p:nvGrpSpPr>
      <p:grpSpPr>
        <a:xfrm>
          <a:off x="0" y="0"/>
          <a:ext cx="0" cy="0"/>
          <a:chOff x="0" y="0"/>
          <a:chExt cx="0" cy="0"/>
        </a:xfrm>
      </p:grpSpPr>
      <p:sp>
        <p:nvSpPr>
          <p:cNvPr id="14" name="Google Shape;14;p3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3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6" name="Google Shape;16;p3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7" name="Google Shape;17;p3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8" name="Google Shape;18;p3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 name="Google Shape;19;p3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0" name="Google Shape;20;p3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1" name="Google Shape;21;p3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26315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1"/>
        <p:cNvGrpSpPr/>
        <p:nvPr/>
      </p:nvGrpSpPr>
      <p:grpSpPr>
        <a:xfrm>
          <a:off x="0" y="0"/>
          <a:ext cx="0" cy="0"/>
          <a:chOff x="0" y="0"/>
          <a:chExt cx="0" cy="0"/>
        </a:xfrm>
      </p:grpSpPr>
      <p:sp>
        <p:nvSpPr>
          <p:cNvPr id="212" name="Google Shape;212;p57"/>
          <p:cNvSpPr txBox="1">
            <a:spLocks noGrp="1"/>
          </p:cNvSpPr>
          <p:nvPr>
            <p:ph type="title"/>
          </p:nvPr>
        </p:nvSpPr>
        <p:spPr>
          <a:xfrm>
            <a:off x="415600" y="593367"/>
            <a:ext cx="11360800" cy="7636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1067"/>
              </a:spcBef>
              <a:spcAft>
                <a:spcPts val="0"/>
              </a:spcAft>
              <a:buSzPts val="3000"/>
              <a:buNone/>
              <a:defRPr/>
            </a:lvl2pPr>
            <a:lvl3pPr lvl="2" rtl="0">
              <a:spcBef>
                <a:spcPts val="1067"/>
              </a:spcBef>
              <a:spcAft>
                <a:spcPts val="0"/>
              </a:spcAft>
              <a:buSzPts val="3000"/>
              <a:buNone/>
              <a:defRPr/>
            </a:lvl3pPr>
            <a:lvl4pPr lvl="3" rtl="0">
              <a:spcBef>
                <a:spcPts val="1067"/>
              </a:spcBef>
              <a:spcAft>
                <a:spcPts val="0"/>
              </a:spcAft>
              <a:buSzPts val="3000"/>
              <a:buNone/>
              <a:defRPr/>
            </a:lvl4pPr>
            <a:lvl5pPr lvl="4" rtl="0">
              <a:spcBef>
                <a:spcPts val="1067"/>
              </a:spcBef>
              <a:spcAft>
                <a:spcPts val="0"/>
              </a:spcAft>
              <a:buSzPts val="3000"/>
              <a:buNone/>
              <a:defRPr/>
            </a:lvl5pPr>
            <a:lvl6pPr lvl="5" rtl="0">
              <a:spcBef>
                <a:spcPts val="1067"/>
              </a:spcBef>
              <a:spcAft>
                <a:spcPts val="0"/>
              </a:spcAft>
              <a:buSzPts val="3000"/>
              <a:buNone/>
              <a:defRPr/>
            </a:lvl6pPr>
            <a:lvl7pPr lvl="6" rtl="0">
              <a:spcBef>
                <a:spcPts val="1067"/>
              </a:spcBef>
              <a:spcAft>
                <a:spcPts val="0"/>
              </a:spcAft>
              <a:buSzPts val="3000"/>
              <a:buNone/>
              <a:defRPr/>
            </a:lvl7pPr>
            <a:lvl8pPr lvl="7" rtl="0">
              <a:spcBef>
                <a:spcPts val="1067"/>
              </a:spcBef>
              <a:spcAft>
                <a:spcPts val="0"/>
              </a:spcAft>
              <a:buSzPts val="3000"/>
              <a:buNone/>
              <a:defRPr/>
            </a:lvl8pPr>
            <a:lvl9pPr lvl="8" rtl="0">
              <a:spcBef>
                <a:spcPts val="1067"/>
              </a:spcBef>
              <a:spcAft>
                <a:spcPts val="1067"/>
              </a:spcAft>
              <a:buSzPts val="3000"/>
              <a:buNone/>
              <a:defRPr/>
            </a:lvl9pPr>
          </a:lstStyle>
          <a:p>
            <a:endParaRPr/>
          </a:p>
        </p:txBody>
      </p:sp>
      <p:sp>
        <p:nvSpPr>
          <p:cNvPr id="213" name="Google Shape;213;p57"/>
          <p:cNvSpPr txBox="1">
            <a:spLocks noGrp="1"/>
          </p:cNvSpPr>
          <p:nvPr>
            <p:ph type="body" idx="1"/>
          </p:nvPr>
        </p:nvSpPr>
        <p:spPr>
          <a:xfrm>
            <a:off x="415600" y="1536633"/>
            <a:ext cx="11360800" cy="4555200"/>
          </a:xfrm>
          <a:prstGeom prst="rect">
            <a:avLst/>
          </a:prstGeom>
        </p:spPr>
        <p:txBody>
          <a:bodyPr spcFirstLastPara="1" wrap="square" lIns="0" tIns="0" rIns="0" bIns="0" anchor="t" anchorCtr="0">
            <a:noAutofit/>
          </a:bodyPr>
          <a:lstStyle>
            <a:lvl1pPr marL="609585" lvl="0" indent="-304792" rtl="0">
              <a:spcBef>
                <a:spcPts val="0"/>
              </a:spcBef>
              <a:spcAft>
                <a:spcPts val="0"/>
              </a:spcAft>
              <a:buSzPts val="2000"/>
              <a:buNone/>
              <a:defRPr/>
            </a:lvl1pPr>
            <a:lvl2pPr marL="1219170" lvl="1" indent="-304792" rtl="0">
              <a:spcBef>
                <a:spcPts val="533"/>
              </a:spcBef>
              <a:spcAft>
                <a:spcPts val="0"/>
              </a:spcAft>
              <a:buSzPts val="1600"/>
              <a:buNone/>
              <a:defRPr/>
            </a:lvl2pPr>
            <a:lvl3pPr marL="1828754" lvl="2" indent="-304792" rtl="0">
              <a:spcBef>
                <a:spcPts val="533"/>
              </a:spcBef>
              <a:spcAft>
                <a:spcPts val="0"/>
              </a:spcAft>
              <a:buSzPts val="1600"/>
              <a:buNone/>
              <a:defRPr/>
            </a:lvl3pPr>
            <a:lvl4pPr marL="2438339" lvl="3" indent="-304792" rtl="0">
              <a:spcBef>
                <a:spcPts val="533"/>
              </a:spcBef>
              <a:spcAft>
                <a:spcPts val="0"/>
              </a:spcAft>
              <a:buSzPts val="1200"/>
              <a:buNone/>
              <a:defRPr/>
            </a:lvl4pPr>
            <a:lvl5pPr marL="3047924" lvl="4" indent="-304792" rtl="0">
              <a:spcBef>
                <a:spcPts val="533"/>
              </a:spcBef>
              <a:spcAft>
                <a:spcPts val="0"/>
              </a:spcAft>
              <a:buSzPts val="1200"/>
              <a:buNone/>
              <a:defRPr/>
            </a:lvl5pPr>
            <a:lvl6pPr marL="3657509" lvl="5" indent="-304792" rtl="0">
              <a:spcBef>
                <a:spcPts val="533"/>
              </a:spcBef>
              <a:spcAft>
                <a:spcPts val="0"/>
              </a:spcAft>
              <a:buSzPts val="800"/>
              <a:buNone/>
              <a:defRPr/>
            </a:lvl6pPr>
            <a:lvl7pPr marL="4267093" lvl="6" indent="-304792" rtl="0">
              <a:spcBef>
                <a:spcPts val="533"/>
              </a:spcBef>
              <a:spcAft>
                <a:spcPts val="0"/>
              </a:spcAft>
              <a:buSzPts val="800"/>
              <a:buNone/>
              <a:defRPr/>
            </a:lvl7pPr>
            <a:lvl8pPr marL="4876678" lvl="7" indent="-304792" rtl="0">
              <a:spcBef>
                <a:spcPts val="533"/>
              </a:spcBef>
              <a:spcAft>
                <a:spcPts val="0"/>
              </a:spcAft>
              <a:buSzPts val="800"/>
              <a:buNone/>
              <a:defRPr/>
            </a:lvl8pPr>
            <a:lvl9pPr marL="5486263" lvl="8" indent="-304792" rtl="0">
              <a:spcBef>
                <a:spcPts val="533"/>
              </a:spcBef>
              <a:spcAft>
                <a:spcPts val="533"/>
              </a:spcAft>
              <a:buSzPts val="800"/>
              <a:buNone/>
              <a:defRPr/>
            </a:lvl9pPr>
          </a:lstStyle>
          <a:p>
            <a:endParaRPr/>
          </a:p>
        </p:txBody>
      </p:sp>
      <p:sp>
        <p:nvSpPr>
          <p:cNvPr id="214" name="Google Shape;214;p5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692010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608747749"/>
      </p:ext>
    </p:extLst>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pixabay.com/vectors/people-character-faces-real-305836/"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jZl55PsfZJQ"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hyperlink" Target="https://interestingengineering.com/from-black-to-white-to-technicolor-debiasing-racism-in-computer-vision"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hyperlink" Target="https://pages.nist.gov/ifpc/2020/presentations/36_Fitzpatrick_IFPC2020_Final.pdf"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hyperlink" Target="https://www.wired.com/story/san-francisco-bans-use-facial-recognition-tech/" TargetMode="External"/><Relationship Id="rId3" Type="http://schemas.openxmlformats.org/officeDocument/2006/relationships/hyperlink" Target="https://www.nist.gov/sites/default/files/documents/2019/07/03/frvt_report_2019_07_03.pdf" TargetMode="External"/><Relationship Id="rId7" Type="http://schemas.openxmlformats.org/officeDocument/2006/relationships/hyperlink" Target="https://www.aclu.org/blog/privacy-technology/surveillance-technologies/amazons-face-recognition-falsely-matched-28"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hyperlink" Target="http://proceedings.mlr.press/v81/buolamwini18a/buolamwini18a.pdf" TargetMode="External"/><Relationship Id="rId5" Type="http://schemas.openxmlformats.org/officeDocument/2006/relationships/hyperlink" Target="https://www.wired.com/story/photo-algorithms-id-white-men-fineblack-women-not-so-much/" TargetMode="External"/><Relationship Id="rId10" Type="http://schemas.openxmlformats.org/officeDocument/2006/relationships/hyperlink" Target="https://www.wired.com/story/best-algorithms-struggle-recognize-black-faces-equally" TargetMode="External"/><Relationship Id="rId4" Type="http://schemas.openxmlformats.org/officeDocument/2006/relationships/hyperlink" Target="https://www.wired.com/story/amazon-facial-recognition-congress-bias-law-enforcement/" TargetMode="External"/><Relationship Id="rId9" Type="http://schemas.openxmlformats.org/officeDocument/2006/relationships/hyperlink" Target="https://www.wired.com/story/facial-recognition-regulation/"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www.youtube.com/watch?v=crD1tzTlE4o"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590402" y="962231"/>
            <a:ext cx="11008147" cy="1085579"/>
          </a:xfrm>
          <a:prstGeom prst="rect">
            <a:avLst/>
          </a:prstGeom>
          <a:noFill/>
        </p:spPr>
        <p:txBody>
          <a:bodyPr wrap="square" lIns="0" tIns="0" rIns="0" bIns="0" rtlCol="0" anchor="t"/>
          <a:lstStyle/>
          <a:p>
            <a:pPr algn="ctr">
              <a:lnSpc>
                <a:spcPts val="8554"/>
              </a:lnSpc>
              <a:buNone/>
            </a:pPr>
            <a:r>
              <a:rPr lang="en-US" sz="8100" b="1" dirty="0">
                <a:solidFill>
                  <a:srgbClr val="000000"/>
                </a:solidFill>
                <a:latin typeface="+mj-lt"/>
                <a:ea typeface="Source Sans Pro" pitchFamily="34" charset="-122"/>
                <a:cs typeface="Source Sans Pro" pitchFamily="34" charset="-120"/>
              </a:rPr>
              <a:t>Inclusive Excellence</a:t>
            </a:r>
            <a:endParaRPr lang="en-US" dirty="0">
              <a:latin typeface="+mj-lt"/>
            </a:endParaRPr>
          </a:p>
        </p:txBody>
      </p:sp>
      <p:sp>
        <p:nvSpPr>
          <p:cNvPr id="3" name="Object 2"/>
          <p:cNvSpPr/>
          <p:nvPr/>
        </p:nvSpPr>
        <p:spPr>
          <a:xfrm>
            <a:off x="0" y="6465858"/>
            <a:ext cx="12188952" cy="390427"/>
          </a:xfrm>
          <a:prstGeom prst="rect">
            <a:avLst/>
          </a:prstGeom>
          <a:solidFill>
            <a:srgbClr val="000000"/>
          </a:solidFill>
        </p:spPr>
        <p:txBody>
          <a:bodyPr/>
          <a:lstStyle/>
          <a:p>
            <a:endParaRPr lang="en-US" dirty="0"/>
          </a:p>
        </p:txBody>
      </p:sp>
      <p:pic>
        <p:nvPicPr>
          <p:cNvPr id="5" name="Object 4" descr="preencoded.png"/>
          <p:cNvPicPr>
            <a:picLocks noChangeAspect="1"/>
          </p:cNvPicPr>
          <p:nvPr/>
        </p:nvPicPr>
        <p:blipFill>
          <a:blip r:embed="rId3"/>
          <a:srcRect l="-27717" t="-16298" r="-27717" b="-16298"/>
          <a:stretch/>
        </p:blipFill>
        <p:spPr>
          <a:xfrm>
            <a:off x="0" y="3037677"/>
            <a:ext cx="12188952" cy="34281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76"/>
          <p:cNvPicPr preferRelativeResize="0"/>
          <p:nvPr/>
        </p:nvPicPr>
        <p:blipFill>
          <a:blip r:embed="rId3">
            <a:alphaModFix/>
          </a:blip>
          <a:stretch>
            <a:fillRect/>
          </a:stretch>
        </p:blipFill>
        <p:spPr>
          <a:xfrm>
            <a:off x="1524000" y="854182"/>
            <a:ext cx="9144000" cy="5149637"/>
          </a:xfrm>
          <a:prstGeom prst="rect">
            <a:avLst/>
          </a:prstGeom>
          <a:noFill/>
          <a:ln>
            <a:noFill/>
          </a:ln>
        </p:spPr>
      </p:pic>
      <p:sp>
        <p:nvSpPr>
          <p:cNvPr id="427" name="Google Shape;427;p76"/>
          <p:cNvSpPr txBox="1"/>
          <p:nvPr/>
        </p:nvSpPr>
        <p:spPr>
          <a:xfrm>
            <a:off x="8700000" y="6498001"/>
            <a:ext cx="4000000" cy="891486"/>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15000"/>
              </a:lnSpc>
              <a:spcBef>
                <a:spcPts val="1067"/>
              </a:spcBef>
              <a:spcAft>
                <a:spcPts val="2000"/>
              </a:spcAft>
              <a:buClr>
                <a:srgbClr val="000000"/>
              </a:buClr>
              <a:buSzTx/>
              <a:buFont typeface="Arial"/>
              <a:buNone/>
              <a:tabLst/>
              <a:defRPr/>
            </a:pPr>
            <a:r>
              <a:rPr kumimoji="0" lang="en" sz="1400" b="0" i="0" u="none" strike="noStrike" kern="0" cap="none" spc="0" normalizeH="0" baseline="0" noProof="0">
                <a:ln>
                  <a:noFill/>
                </a:ln>
                <a:solidFill>
                  <a:srgbClr val="020202"/>
                </a:solidFill>
                <a:effectLst/>
                <a:highlight>
                  <a:srgbClr val="FFFFFF"/>
                </a:highlight>
                <a:uLnTx/>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Clker-Free-Vector-Images/Pixabay</a:t>
            </a:r>
            <a:endParaRPr kumimoji="0" sz="1733" b="0" i="0" u="none" strike="noStrike" kern="0" cap="none" spc="0" normalizeH="0" baseline="0" noProof="0">
              <a:ln>
                <a:noFill/>
              </a:ln>
              <a:solidFill>
                <a:srgbClr val="151515"/>
              </a:solidFill>
              <a:effectLst/>
              <a:highlight>
                <a:srgbClr val="FFFFFF"/>
              </a:highlight>
              <a:uLnTx/>
              <a:uFillTx/>
              <a:latin typeface="Lora"/>
              <a:ea typeface="Lora"/>
              <a:cs typeface="Lora"/>
              <a:sym typeface="Lor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77" descr="Get tickets at http://2020.miff.com.au/film/coded-bias&#10;&#10;Director: Shalini Kantayya&#10;Language: English&#10;&#10;What does it mean when the technology that surrounds our lives is built on systemic racial and gender-based prejudices? This is the truth about the invisible forces that decide everyday human potential." title="Coded Bias | Trailer">
            <a:hlinkClick r:id="rId3"/>
          </p:cNvPr>
          <p:cNvPicPr preferRelativeResize="0"/>
          <p:nvPr/>
        </p:nvPicPr>
        <p:blipFill>
          <a:blip r:embed="rId4">
            <a:alphaModFix/>
          </a:blip>
          <a:stretch>
            <a:fillRect/>
          </a:stretch>
        </p:blipFill>
        <p:spPr>
          <a:xfrm>
            <a:off x="1208485" y="1086167"/>
            <a:ext cx="9775047" cy="5498467"/>
          </a:xfrm>
          <a:prstGeom prst="rect">
            <a:avLst/>
          </a:prstGeom>
          <a:noFill/>
          <a:ln>
            <a:noFill/>
          </a:ln>
        </p:spPr>
      </p:pic>
      <p:sp>
        <p:nvSpPr>
          <p:cNvPr id="433" name="Google Shape;433;p77"/>
          <p:cNvSpPr txBox="1">
            <a:spLocks noGrp="1"/>
          </p:cNvSpPr>
          <p:nvPr>
            <p:ph type="title"/>
          </p:nvPr>
        </p:nvSpPr>
        <p:spPr>
          <a:xfrm>
            <a:off x="415600" y="186967"/>
            <a:ext cx="11360800" cy="763600"/>
          </a:xfrm>
          <a:prstGeom prst="rect">
            <a:avLst/>
          </a:prstGeom>
        </p:spPr>
        <p:txBody>
          <a:bodyPr spcFirstLastPara="1" wrap="square" lIns="0" tIns="0" rIns="0" bIns="0" anchor="t" anchorCtr="0">
            <a:noAutofit/>
          </a:bodyPr>
          <a:lstStyle/>
          <a:p>
            <a:r>
              <a:rPr lang="en" sz="3200" b="1" dirty="0">
                <a:highlight>
                  <a:srgbClr val="FFC627"/>
                </a:highlight>
              </a:rPr>
              <a:t>Coded Bias</a:t>
            </a:r>
            <a:endParaRPr sz="3200" b="1" dirty="0">
              <a:highlight>
                <a:srgbClr val="FFC627"/>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animEffect transition="in" filter="fade">
                                      <p:cBhvr>
                                        <p:cTn id="7" dur="10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78"/>
          <p:cNvSpPr txBox="1"/>
          <p:nvPr/>
        </p:nvSpPr>
        <p:spPr>
          <a:xfrm>
            <a:off x="0" y="1"/>
            <a:ext cx="12192000" cy="7099339"/>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3200"/>
              </a:spcBef>
              <a:spcAft>
                <a:spcPts val="0"/>
              </a:spcAft>
              <a:buClr>
                <a:srgbClr val="000000"/>
              </a:buClr>
              <a:buSzTx/>
              <a:buFont typeface="Arial"/>
              <a:buNone/>
              <a:tabLst/>
              <a:defRPr/>
            </a:pPr>
            <a:r>
              <a:rPr kumimoji="0" lang="en" sz="2400" b="1" i="0" u="none" strike="noStrike" kern="0" cap="none" spc="0" normalizeH="0" baseline="0" noProof="0">
                <a:ln>
                  <a:noFill/>
                </a:ln>
                <a:solidFill>
                  <a:srgbClr val="000000"/>
                </a:solidFill>
                <a:effectLst/>
                <a:highlight>
                  <a:srgbClr val="FFFFFF"/>
                </a:highlight>
                <a:uLnTx/>
                <a:uFillTx/>
                <a:latin typeface="Roboto"/>
                <a:ea typeface="Roboto"/>
                <a:cs typeface="Roboto"/>
                <a:sym typeface="Roboto"/>
              </a:rPr>
              <a:t>From Black to White to Technicolor: Debiasing Racism in Computer Vision</a:t>
            </a:r>
            <a:br>
              <a:rPr kumimoji="0" lang="en" sz="2400" b="1" i="0" u="none" strike="noStrike" kern="0" cap="none" spc="0" normalizeH="0" baseline="0" noProof="0">
                <a:ln>
                  <a:noFill/>
                </a:ln>
                <a:solidFill>
                  <a:srgbClr val="000000"/>
                </a:solidFill>
                <a:effectLst/>
                <a:highlight>
                  <a:srgbClr val="FFFFFF"/>
                </a:highlight>
                <a:uLnTx/>
                <a:uFillTx/>
                <a:latin typeface="Roboto"/>
                <a:ea typeface="Roboto"/>
                <a:cs typeface="Roboto"/>
                <a:sym typeface="Roboto"/>
              </a:rPr>
            </a:br>
            <a:r>
              <a:rPr kumimoji="0" lang="en" sz="1867" b="0" i="0" u="none" strike="noStrike" kern="0" cap="none" spc="0" normalizeH="0" baseline="0" noProof="0">
                <a:ln>
                  <a:noFill/>
                </a:ln>
                <a:solidFill>
                  <a:srgbClr val="000000"/>
                </a:solidFill>
                <a:effectLst/>
                <a:highlight>
                  <a:srgbClr val="FFFFFF"/>
                </a:highlight>
                <a:uLnTx/>
                <a:uFillTx/>
                <a:latin typeface="Roboto"/>
                <a:ea typeface="Roboto"/>
                <a:cs typeface="Roboto"/>
                <a:sym typeface="Roboto"/>
              </a:rPr>
              <a:t>Computer vision is an ever-growing field in AI, but there's a big problem— it's racist.</a:t>
            </a:r>
            <a:endParaRPr kumimoji="0" sz="1867" b="0" i="0" u="none" strike="noStrike" kern="0" cap="none" spc="0" normalizeH="0" baseline="0" noProof="0">
              <a:ln>
                <a:noFill/>
              </a:ln>
              <a:solidFill>
                <a:srgbClr val="000000"/>
              </a:solidFill>
              <a:effectLst/>
              <a:highlight>
                <a:srgbClr val="FFFFFF"/>
              </a:highlight>
              <a:uLnTx/>
              <a:uFillTx/>
              <a:latin typeface="Roboto"/>
              <a:ea typeface="Roboto"/>
              <a:cs typeface="Roboto"/>
              <a:sym typeface="Roboto"/>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highlight>
                <a:srgbClr val="FFFFFF"/>
              </a:highlight>
              <a:uLnTx/>
              <a:uFillTx/>
              <a:latin typeface="Roboto"/>
              <a:ea typeface="Roboto"/>
              <a:cs typeface="Roboto"/>
              <a:sym typeface="Roboto"/>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 sz="2000" b="0" i="0" u="none" strike="noStrike" kern="0" cap="none" spc="0" normalizeH="0" baseline="0" noProof="0">
                <a:ln>
                  <a:noFill/>
                </a:ln>
                <a:solidFill>
                  <a:srgbClr val="333333"/>
                </a:solidFill>
                <a:effectLst/>
                <a:highlight>
                  <a:srgbClr val="FFFFFF"/>
                </a:highlight>
                <a:uLnTx/>
                <a:uFillTx/>
                <a:latin typeface="Roboto"/>
                <a:ea typeface="Roboto"/>
                <a:cs typeface="Roboto"/>
                <a:sym typeface="Roboto"/>
              </a:rPr>
              <a:t>Computer vision is a form of AI focused on teaching computers to comprehend and interpret images. … CV is dependent on deep learning, a subfield of machine learning. In order to finely-tune a computer’s “sight”, it needs to be fed data — a lot of data. But there’s an issue with this data: it’s often biased.</a:t>
            </a:r>
            <a:endParaRPr kumimoji="0" sz="2000" b="0" i="0" u="none" strike="noStrike" kern="0" cap="none" spc="0" normalizeH="0" baseline="0" noProof="0">
              <a:ln>
                <a:noFill/>
              </a:ln>
              <a:solidFill>
                <a:srgbClr val="333333"/>
              </a:solidFill>
              <a:effectLst/>
              <a:highlight>
                <a:srgbClr val="FFFFFF"/>
              </a:highlight>
              <a:uLnTx/>
              <a:uFillTx/>
              <a:latin typeface="Roboto"/>
              <a:ea typeface="Roboto"/>
              <a:cs typeface="Roboto"/>
              <a:sym typeface="Roboto"/>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333333"/>
              </a:solidFill>
              <a:effectLst/>
              <a:highlight>
                <a:srgbClr val="FFFFFF"/>
              </a:highlight>
              <a:uLnTx/>
              <a:uFillTx/>
              <a:latin typeface="Roboto"/>
              <a:ea typeface="Roboto"/>
              <a:cs typeface="Roboto"/>
              <a:sym typeface="Roboto"/>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 sz="2000" b="0" i="0" u="none" strike="noStrike" kern="0" cap="none" spc="0" normalizeH="0" baseline="0" noProof="0">
                <a:ln>
                  <a:noFill/>
                </a:ln>
                <a:solidFill>
                  <a:srgbClr val="333333"/>
                </a:solidFill>
                <a:effectLst/>
                <a:highlight>
                  <a:srgbClr val="FFFFFF"/>
                </a:highlight>
                <a:uLnTx/>
                <a:uFillTx/>
                <a:latin typeface="Roboto"/>
                <a:ea typeface="Roboto"/>
                <a:cs typeface="Roboto"/>
                <a:sym typeface="Roboto"/>
              </a:rPr>
              <a:t>It's estimated that some 33 million autonomous vehicles will be on the road by 2040… The problem? The computer vision systems in these vehicles can't recognize pedestrians with darker skin tones.</a:t>
            </a:r>
            <a:endParaRPr kumimoji="0" sz="2000" b="0" i="0" u="none" strike="noStrike" kern="0" cap="none" spc="0" normalizeH="0" baseline="0" noProof="0">
              <a:ln>
                <a:noFill/>
              </a:ln>
              <a:solidFill>
                <a:srgbClr val="333333"/>
              </a:solidFill>
              <a:effectLst/>
              <a:highlight>
                <a:srgbClr val="FFFFFF"/>
              </a:highlight>
              <a:uLnTx/>
              <a:uFillTx/>
              <a:latin typeface="Roboto"/>
              <a:ea typeface="Roboto"/>
              <a:cs typeface="Roboto"/>
              <a:sym typeface="Roboto"/>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333333"/>
              </a:solidFill>
              <a:effectLst/>
              <a:highlight>
                <a:srgbClr val="FFFFFF"/>
              </a:highlight>
              <a:uLnTx/>
              <a:uFillTx/>
              <a:latin typeface="Roboto"/>
              <a:ea typeface="Roboto"/>
              <a:cs typeface="Roboto"/>
              <a:sym typeface="Roboto"/>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 sz="2000" b="0" i="0" u="none" strike="noStrike" kern="0" cap="none" spc="0" normalizeH="0" baseline="0" noProof="0">
                <a:ln>
                  <a:noFill/>
                </a:ln>
                <a:solidFill>
                  <a:srgbClr val="333333"/>
                </a:solidFill>
                <a:effectLst/>
                <a:highlight>
                  <a:srgbClr val="FFFFFF"/>
                </a:highlight>
                <a:uLnTx/>
                <a:uFillTx/>
                <a:latin typeface="Roboto"/>
                <a:ea typeface="Roboto"/>
                <a:cs typeface="Roboto"/>
                <a:sym typeface="Roboto"/>
              </a:rPr>
              <a:t>Among darker-skinned females, accuracy rates were as much as 34% lower than than the rates for lighter-skinned males. In fact, of the faces incorrectly gendered by Microsoft, 93.6% of them were dark-skinned.</a:t>
            </a:r>
            <a:endParaRPr kumimoji="0" sz="2000" b="0" i="0" u="none" strike="noStrike" kern="0" cap="none" spc="0" normalizeH="0" baseline="0" noProof="0">
              <a:ln>
                <a:noFill/>
              </a:ln>
              <a:solidFill>
                <a:srgbClr val="333333"/>
              </a:solidFill>
              <a:effectLst/>
              <a:highlight>
                <a:srgbClr val="FFFFFF"/>
              </a:highlight>
              <a:uLnTx/>
              <a:uFillTx/>
              <a:latin typeface="Roboto"/>
              <a:ea typeface="Roboto"/>
              <a:cs typeface="Roboto"/>
              <a:sym typeface="Roboto"/>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333333"/>
              </a:solidFill>
              <a:effectLst/>
              <a:highlight>
                <a:srgbClr val="FFFFFF"/>
              </a:highlight>
              <a:uLnTx/>
              <a:uFillTx/>
              <a:latin typeface="Roboto"/>
              <a:ea typeface="Roboto"/>
              <a:cs typeface="Roboto"/>
              <a:sym typeface="Roboto"/>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 sz="2000" b="0" i="0" u="none" strike="noStrike" kern="0" cap="none" spc="0" normalizeH="0" baseline="0" noProof="0">
                <a:ln>
                  <a:noFill/>
                </a:ln>
                <a:solidFill>
                  <a:srgbClr val="333333"/>
                </a:solidFill>
                <a:effectLst/>
                <a:highlight>
                  <a:srgbClr val="FFFFFF"/>
                </a:highlight>
                <a:uLnTx/>
                <a:uFillTx/>
                <a:latin typeface="Roboto"/>
                <a:ea typeface="Roboto"/>
                <a:cs typeface="Roboto"/>
                <a:sym typeface="Roboto"/>
              </a:rPr>
              <a:t>The current color scale used in AI, the Fitzpatrick Skin Type, wasn’t even created for identifying skin tone -- it was to classify skin types that were most at risk for sunburn. This system grossly oversimplifies color, categorizing shade into just six groups.</a:t>
            </a:r>
            <a:endParaRPr kumimoji="0" sz="2000" b="0" i="0" u="none" strike="noStrike" kern="0" cap="none" spc="0" normalizeH="0" baseline="0" noProof="0">
              <a:ln>
                <a:noFill/>
              </a:ln>
              <a:solidFill>
                <a:srgbClr val="333333"/>
              </a:solidFill>
              <a:effectLst/>
              <a:highlight>
                <a:srgbClr val="FFFFFF"/>
              </a:highlight>
              <a:uLnTx/>
              <a:uFillTx/>
              <a:latin typeface="Roboto"/>
              <a:ea typeface="Roboto"/>
              <a:cs typeface="Roboto"/>
              <a:sym typeface="Roboto"/>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sz="1733" b="0" i="0" u="none" strike="noStrike" kern="0" cap="none" spc="0" normalizeH="0" baseline="0" noProof="0">
              <a:ln>
                <a:noFill/>
              </a:ln>
              <a:solidFill>
                <a:srgbClr val="333333"/>
              </a:solidFill>
              <a:effectLst/>
              <a:highlight>
                <a:srgbClr val="FFFFFF"/>
              </a:highlight>
              <a:uLnTx/>
              <a:uFillTx/>
              <a:latin typeface="Roboto"/>
              <a:ea typeface="Roboto"/>
              <a:cs typeface="Roboto"/>
              <a:sym typeface="Roboto"/>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endParaRPr kumimoji="0" sz="1733" b="0" i="0" u="none" strike="noStrike" kern="0" cap="none" spc="0" normalizeH="0" baseline="0" noProof="0">
              <a:ln>
                <a:noFill/>
              </a:ln>
              <a:solidFill>
                <a:srgbClr val="333333"/>
              </a:solidFill>
              <a:effectLst/>
              <a:highlight>
                <a:srgbClr val="FFFFFF"/>
              </a:highlight>
              <a:uLnTx/>
              <a:uFillTx/>
              <a:latin typeface="Roboto"/>
              <a:ea typeface="Roboto"/>
              <a:cs typeface="Roboto"/>
              <a:sym typeface="Roboto"/>
            </a:endParaRPr>
          </a:p>
        </p:txBody>
      </p:sp>
      <p:sp>
        <p:nvSpPr>
          <p:cNvPr id="439" name="Google Shape;439;p78"/>
          <p:cNvSpPr txBox="1"/>
          <p:nvPr/>
        </p:nvSpPr>
        <p:spPr>
          <a:xfrm>
            <a:off x="1096000" y="6456967"/>
            <a:ext cx="11096000" cy="471948"/>
          </a:xfrm>
          <a:prstGeom prst="rect">
            <a:avLst/>
          </a:prstGeom>
          <a:noFill/>
          <a:ln>
            <a:noFill/>
          </a:ln>
        </p:spPr>
        <p:txBody>
          <a:bodyPr spcFirstLastPara="1" wrap="square" lIns="121900" tIns="121900" rIns="121900" bIns="1219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67" b="0" i="0" u="sng" strike="noStrike" kern="0" cap="none" spc="0" normalizeH="0" baseline="0" noProof="0">
                <a:ln>
                  <a:noFill/>
                </a:ln>
                <a:solidFill>
                  <a:srgbClr val="4BACC6"/>
                </a:solidFill>
                <a:effectLst/>
                <a:uLnTx/>
                <a:uFillTx/>
                <a:latin typeface="Arial"/>
                <a:cs typeface="Arial"/>
                <a:sym typeface="Arial"/>
                <a:hlinkClick r:id="rId3">
                  <a:extLst>
                    <a:ext uri="{A12FA001-AC4F-418D-AE19-62706E023703}">
                      <ahyp:hlinkClr xmlns:ahyp="http://schemas.microsoft.com/office/drawing/2018/hyperlinkcolor" val="tx"/>
                    </a:ext>
                  </a:extLst>
                </a:hlinkClick>
              </a:rPr>
              <a:t>https://interestingengineering.com/from-black-to-white-to-technicolor-debiasing-racism-in-computer-vision</a:t>
            </a:r>
            <a:r>
              <a:rPr kumimoji="0" lang="en" sz="1467" b="0" i="0" u="none" strike="noStrike" kern="0" cap="none" spc="0" normalizeH="0" baseline="0" noProof="0">
                <a:ln>
                  <a:noFill/>
                </a:ln>
                <a:solidFill>
                  <a:srgbClr val="000000"/>
                </a:solidFill>
                <a:effectLst/>
                <a:uLnTx/>
                <a:uFillTx/>
                <a:latin typeface="Arial"/>
                <a:cs typeface="Arial"/>
                <a:sym typeface="Arial"/>
              </a:rPr>
              <a:t> </a:t>
            </a:r>
            <a:endParaRPr kumimoji="0" sz="1467"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79"/>
          <p:cNvPicPr preferRelativeResize="0"/>
          <p:nvPr/>
        </p:nvPicPr>
        <p:blipFill rotWithShape="1">
          <a:blip r:embed="rId3">
            <a:alphaModFix/>
          </a:blip>
          <a:srcRect t="25501"/>
          <a:stretch/>
        </p:blipFill>
        <p:spPr>
          <a:xfrm>
            <a:off x="1" y="2469573"/>
            <a:ext cx="11785599" cy="3702625"/>
          </a:xfrm>
          <a:prstGeom prst="rect">
            <a:avLst/>
          </a:prstGeom>
          <a:noFill/>
          <a:ln>
            <a:noFill/>
          </a:ln>
        </p:spPr>
      </p:pic>
      <p:pic>
        <p:nvPicPr>
          <p:cNvPr id="446" name="Google Shape;446;p79"/>
          <p:cNvPicPr preferRelativeResize="0"/>
          <p:nvPr/>
        </p:nvPicPr>
        <p:blipFill>
          <a:blip r:embed="rId4">
            <a:alphaModFix/>
          </a:blip>
          <a:stretch>
            <a:fillRect/>
          </a:stretch>
        </p:blipFill>
        <p:spPr>
          <a:xfrm>
            <a:off x="267901" y="120551"/>
            <a:ext cx="7691153" cy="2303851"/>
          </a:xfrm>
          <a:prstGeom prst="rect">
            <a:avLst/>
          </a:prstGeom>
          <a:noFill/>
          <a:ln>
            <a:noFill/>
          </a:ln>
        </p:spPr>
      </p:pic>
      <p:sp>
        <p:nvSpPr>
          <p:cNvPr id="447" name="Google Shape;447;p79"/>
          <p:cNvSpPr/>
          <p:nvPr/>
        </p:nvSpPr>
        <p:spPr>
          <a:xfrm>
            <a:off x="250033" y="2424400"/>
            <a:ext cx="6143600" cy="763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48" name="Google Shape;448;p79"/>
          <p:cNvSpPr txBox="1"/>
          <p:nvPr/>
        </p:nvSpPr>
        <p:spPr>
          <a:xfrm>
            <a:off x="0" y="6483901"/>
            <a:ext cx="12072800" cy="471948"/>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67" b="0" i="0" u="sng" strike="noStrike" kern="0" cap="none" spc="0" normalizeH="0" baseline="0" noProof="0">
                <a:ln>
                  <a:noFill/>
                </a:ln>
                <a:solidFill>
                  <a:srgbClr val="0000FF"/>
                </a:solidFill>
                <a:effectLst/>
                <a:uLnTx/>
                <a:uFillTx/>
                <a:latin typeface="Arial"/>
                <a:cs typeface="Arial"/>
                <a:sym typeface="Arial"/>
                <a:hlinkClick r:id="rId5"/>
              </a:rPr>
              <a:t>https://pages.nist.gov/ifpc/2020/presentations/36_Fitzpatrick_IFPC2020_Final.pdf</a:t>
            </a:r>
            <a:r>
              <a:rPr kumimoji="0" lang="en" sz="1467" b="0" i="0" u="none" strike="noStrike" kern="0" cap="none" spc="0" normalizeH="0" baseline="0" noProof="0">
                <a:ln>
                  <a:noFill/>
                </a:ln>
                <a:solidFill>
                  <a:srgbClr val="000000"/>
                </a:solidFill>
                <a:effectLst/>
                <a:uLnTx/>
                <a:uFillTx/>
                <a:latin typeface="Arial"/>
                <a:cs typeface="Arial"/>
                <a:sym typeface="Arial"/>
              </a:rPr>
              <a:t> </a:t>
            </a:r>
            <a:endParaRPr kumimoji="0" sz="1467"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80"/>
          <p:cNvSpPr txBox="1"/>
          <p:nvPr/>
        </p:nvSpPr>
        <p:spPr>
          <a:xfrm>
            <a:off x="0" y="1"/>
            <a:ext cx="12192000" cy="6621259"/>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3200"/>
              </a:spcBef>
              <a:spcAft>
                <a:spcPts val="0"/>
              </a:spcAft>
              <a:buClr>
                <a:srgbClr val="000000"/>
              </a:buClr>
              <a:buSzTx/>
              <a:buFont typeface="Arial"/>
              <a:buNone/>
              <a:tabLst/>
              <a:defRPr/>
            </a:pPr>
            <a:r>
              <a:rPr kumimoji="0" lang="en" sz="2000" b="1" i="0" u="none" strike="noStrike" kern="0" cap="none" spc="0" normalizeH="0" baseline="0" noProof="0" dirty="0">
                <a:ln>
                  <a:noFill/>
                </a:ln>
                <a:solidFill>
                  <a:srgbClr val="000000"/>
                </a:solidFill>
                <a:effectLst/>
                <a:highlight>
                  <a:srgbClr val="FFFFFF"/>
                </a:highlight>
                <a:uLnTx/>
                <a:uFillTx/>
                <a:latin typeface="Roboto"/>
                <a:ea typeface="Roboto"/>
                <a:cs typeface="Roboto"/>
                <a:sym typeface="Roboto"/>
              </a:rPr>
              <a:t>The Best Algorithms Struggle to Recognize Black Faces Equally</a:t>
            </a:r>
            <a:endParaRPr kumimoji="0" sz="2000" b="1" i="0" u="none" strike="noStrike" kern="0" cap="none" spc="0" normalizeH="0" baseline="0" noProof="0" dirty="0">
              <a:ln>
                <a:noFill/>
              </a:ln>
              <a:solidFill>
                <a:srgbClr val="000000"/>
              </a:solidFill>
              <a:effectLst/>
              <a:highlight>
                <a:srgbClr val="FFFFFF"/>
              </a:highlight>
              <a:uLnTx/>
              <a:uFillTx/>
              <a:latin typeface="Roboto"/>
              <a:ea typeface="Roboto"/>
              <a:cs typeface="Roboto"/>
              <a:sym typeface="Roboto"/>
            </a:endParaRPr>
          </a:p>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 sz="1400" b="0" i="1" u="none" strike="noStrike" kern="0" cap="none" spc="0" normalizeH="0" baseline="0" noProof="0" dirty="0">
                <a:ln>
                  <a:noFill/>
                </a:ln>
                <a:solidFill>
                  <a:srgbClr val="333333"/>
                </a:solidFill>
                <a:effectLst/>
                <a:highlight>
                  <a:srgbClr val="FFFFFF"/>
                </a:highlight>
                <a:uLnTx/>
                <a:uFillTx/>
                <a:latin typeface="Roboto"/>
                <a:ea typeface="Roboto"/>
                <a:cs typeface="Roboto"/>
                <a:sym typeface="Roboto"/>
              </a:rPr>
              <a:t>US government tests find even top-performing facial recognition systems misidentify blacks at rates five to 10 times higher than they do whites.</a:t>
            </a:r>
            <a:endParaRPr kumimoji="0" sz="4400" b="0" i="1" u="none" strike="noStrike" kern="0" cap="none" spc="0" normalizeH="0" baseline="0" noProof="0" dirty="0">
              <a:ln>
                <a:noFill/>
              </a:ln>
              <a:solidFill>
                <a:srgbClr val="000000"/>
              </a:solidFill>
              <a:effectLst/>
              <a:highlight>
                <a:srgbClr val="FFFFFF"/>
              </a:highligh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000000"/>
                </a:solidFill>
                <a:effectLst/>
                <a:uLnTx/>
                <a:uFillTx/>
                <a:latin typeface="Roboto"/>
                <a:ea typeface="Roboto"/>
                <a:cs typeface="Roboto"/>
                <a:sym typeface="Roboto"/>
              </a:rPr>
              <a:t>Test </a:t>
            </a:r>
            <a:r>
              <a:rPr kumimoji="0" lang="en" sz="1800" b="0" i="0" u="sng" strike="noStrike" kern="0" cap="none" spc="0" normalizeH="0" baseline="0" noProof="0" dirty="0">
                <a:ln>
                  <a:noFill/>
                </a:ln>
                <a:solidFill>
                  <a:srgbClr val="0000FF"/>
                </a:solidFill>
                <a:effectLst/>
                <a:uLnTx/>
                <a:uFillTx/>
                <a:latin typeface="Roboto"/>
                <a:ea typeface="Roboto"/>
                <a:cs typeface="Roboto"/>
                <a:sym typeface="Roboto"/>
                <a:hlinkClick r:id="rId3"/>
              </a:rPr>
              <a:t>results</a:t>
            </a:r>
            <a:r>
              <a:rPr kumimoji="0" lang="en" sz="1800" b="0" i="0" u="none" strike="noStrike" kern="0" cap="none" spc="0" normalizeH="0" baseline="0" noProof="0" dirty="0">
                <a:ln>
                  <a:noFill/>
                </a:ln>
                <a:solidFill>
                  <a:srgbClr val="000000"/>
                </a:solidFill>
                <a:effectLst/>
                <a:uLnTx/>
                <a:uFillTx/>
                <a:latin typeface="Roboto"/>
                <a:ea typeface="Roboto"/>
                <a:cs typeface="Roboto"/>
                <a:sym typeface="Roboto"/>
              </a:rPr>
              <a:t> from the NIST indicated that two of </a:t>
            </a:r>
            <a:r>
              <a:rPr kumimoji="0" lang="en" sz="1800" b="0" i="0" u="none" strike="noStrike" kern="0" cap="none" spc="0" normalizeH="0" baseline="0" noProof="0" dirty="0" err="1">
                <a:ln>
                  <a:noFill/>
                </a:ln>
                <a:solidFill>
                  <a:srgbClr val="000000"/>
                </a:solidFill>
                <a:effectLst/>
                <a:uLnTx/>
                <a:uFillTx/>
                <a:latin typeface="Roboto"/>
                <a:ea typeface="Roboto"/>
                <a:cs typeface="Roboto"/>
                <a:sym typeface="Roboto"/>
              </a:rPr>
              <a:t>Idemia’s</a:t>
            </a:r>
            <a:r>
              <a:rPr kumimoji="0" lang="en" sz="1800" b="0" i="0" u="none" strike="noStrike" kern="0" cap="none" spc="0" normalizeH="0" baseline="0" noProof="0" dirty="0">
                <a:ln>
                  <a:noFill/>
                </a:ln>
                <a:solidFill>
                  <a:srgbClr val="000000"/>
                </a:solidFill>
                <a:effectLst/>
                <a:uLnTx/>
                <a:uFillTx/>
                <a:latin typeface="Roboto"/>
                <a:ea typeface="Roboto"/>
                <a:cs typeface="Roboto"/>
                <a:sym typeface="Roboto"/>
              </a:rPr>
              <a:t> latest algorithms were significantly more likely to mix up black women’s faces than those of white women, or black or white men.</a:t>
            </a:r>
            <a:endParaRPr kumimoji="0" sz="18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000000"/>
                </a:solidFill>
                <a:effectLst/>
                <a:uLnTx/>
                <a:uFillTx/>
                <a:latin typeface="Roboto"/>
                <a:ea typeface="Roboto"/>
                <a:cs typeface="Roboto"/>
                <a:sym typeface="Roboto"/>
              </a:rPr>
              <a:t>The government reports echo critical 2018 studies from </a:t>
            </a:r>
            <a:r>
              <a:rPr kumimoji="0" lang="en" sz="1800" b="0" i="0" u="sng" strike="noStrike" kern="0" cap="none" spc="0" normalizeH="0" baseline="0" noProof="0" dirty="0">
                <a:ln>
                  <a:noFill/>
                </a:ln>
                <a:solidFill>
                  <a:srgbClr val="0000FF"/>
                </a:solidFill>
                <a:effectLst/>
                <a:uLnTx/>
                <a:uFillTx/>
                <a:latin typeface="Roboto"/>
                <a:ea typeface="Roboto"/>
                <a:cs typeface="Roboto"/>
                <a:sym typeface="Roboto"/>
                <a:hlinkClick r:id="rId4"/>
              </a:rPr>
              <a:t>ACLU</a:t>
            </a:r>
            <a:r>
              <a:rPr kumimoji="0" lang="en" sz="1800" b="0" i="0" u="none" strike="noStrike" kern="0" cap="none" spc="0" normalizeH="0" baseline="0" noProof="0" dirty="0">
                <a:ln>
                  <a:noFill/>
                </a:ln>
                <a:solidFill>
                  <a:srgbClr val="000000"/>
                </a:solidFill>
                <a:effectLst/>
                <a:uLnTx/>
                <a:uFillTx/>
                <a:latin typeface="Roboto"/>
                <a:ea typeface="Roboto"/>
                <a:cs typeface="Roboto"/>
                <a:sym typeface="Roboto"/>
              </a:rPr>
              <a:t> and </a:t>
            </a:r>
            <a:r>
              <a:rPr kumimoji="0" lang="en" sz="1800" b="0" i="0" u="sng" strike="noStrike" kern="0" cap="none" spc="0" normalizeH="0" baseline="0" noProof="0" dirty="0">
                <a:ln>
                  <a:noFill/>
                </a:ln>
                <a:solidFill>
                  <a:srgbClr val="0000FF"/>
                </a:solidFill>
                <a:effectLst/>
                <a:uLnTx/>
                <a:uFillTx/>
                <a:latin typeface="Roboto"/>
                <a:ea typeface="Roboto"/>
                <a:cs typeface="Roboto"/>
                <a:sym typeface="Roboto"/>
                <a:hlinkClick r:id="rId5"/>
              </a:rPr>
              <a:t>MIT</a:t>
            </a:r>
            <a:r>
              <a:rPr kumimoji="0" lang="en" sz="1800" b="0" i="0" u="none" strike="noStrike" kern="0" cap="none" spc="0" normalizeH="0" baseline="0" noProof="0" dirty="0">
                <a:ln>
                  <a:noFill/>
                </a:ln>
                <a:solidFill>
                  <a:srgbClr val="000000"/>
                </a:solidFill>
                <a:effectLst/>
                <a:uLnTx/>
                <a:uFillTx/>
                <a:latin typeface="Roboto"/>
                <a:ea typeface="Roboto"/>
                <a:cs typeface="Roboto"/>
                <a:sym typeface="Roboto"/>
              </a:rPr>
              <a:t> researchers openly wary of the technology. </a:t>
            </a:r>
            <a:r>
              <a:rPr kumimoji="0" lang="en" sz="1800" b="0" i="0" u="sng" strike="noStrike" kern="0" cap="none" spc="0" normalizeH="0" baseline="0" noProof="0" dirty="0">
                <a:ln>
                  <a:noFill/>
                </a:ln>
                <a:solidFill>
                  <a:srgbClr val="0000FF"/>
                </a:solidFill>
                <a:effectLst/>
                <a:uLnTx/>
                <a:uFillTx/>
                <a:latin typeface="Roboto"/>
                <a:ea typeface="Roboto"/>
                <a:cs typeface="Roboto"/>
                <a:sym typeface="Roboto"/>
                <a:hlinkClick r:id="rId6"/>
              </a:rPr>
              <a:t>They</a:t>
            </a:r>
            <a:r>
              <a:rPr kumimoji="0" lang="en" sz="1800" b="0" i="0" u="none" strike="noStrike" kern="0" cap="none" spc="0" normalizeH="0" baseline="0" noProof="0" dirty="0">
                <a:ln>
                  <a:noFill/>
                </a:ln>
                <a:solidFill>
                  <a:srgbClr val="000000"/>
                </a:solidFill>
                <a:effectLst/>
                <a:uLnTx/>
                <a:uFillTx/>
                <a:latin typeface="Roboto"/>
                <a:ea typeface="Roboto"/>
                <a:cs typeface="Roboto"/>
                <a:sym typeface="Roboto"/>
              </a:rPr>
              <a:t> </a:t>
            </a:r>
            <a:r>
              <a:rPr kumimoji="0" lang="en" sz="1800" b="0" i="0" u="sng" strike="noStrike" kern="0" cap="none" spc="0" normalizeH="0" baseline="0" noProof="0" dirty="0">
                <a:ln>
                  <a:noFill/>
                </a:ln>
                <a:solidFill>
                  <a:srgbClr val="0000FF"/>
                </a:solidFill>
                <a:effectLst/>
                <a:uLnTx/>
                <a:uFillTx/>
                <a:latin typeface="Roboto"/>
                <a:ea typeface="Roboto"/>
                <a:cs typeface="Roboto"/>
                <a:sym typeface="Roboto"/>
                <a:hlinkClick r:id="rId7"/>
              </a:rPr>
              <a:t>reported</a:t>
            </a:r>
            <a:r>
              <a:rPr kumimoji="0" lang="en" sz="1800" b="0" i="0" u="none" strike="noStrike" kern="0" cap="none" spc="0" normalizeH="0" baseline="0" noProof="0" dirty="0">
                <a:ln>
                  <a:noFill/>
                </a:ln>
                <a:solidFill>
                  <a:srgbClr val="000000"/>
                </a:solidFill>
                <a:effectLst/>
                <a:uLnTx/>
                <a:uFillTx/>
                <a:latin typeface="Roboto"/>
                <a:ea typeface="Roboto"/>
                <a:cs typeface="Roboto"/>
                <a:sym typeface="Roboto"/>
              </a:rPr>
              <a:t> algorithms from Amazon, Microsoft, and IBM were less accurate on darker skin.</a:t>
            </a:r>
            <a:endParaRPr kumimoji="0" sz="18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000000"/>
                </a:solidFill>
                <a:effectLst/>
                <a:uLnTx/>
                <a:uFillTx/>
                <a:latin typeface="Roboto"/>
                <a:ea typeface="Roboto"/>
                <a:cs typeface="Roboto"/>
                <a:sym typeface="Roboto"/>
              </a:rPr>
              <a:t>Some civil liberties advocates, lawmakers, and policy experts want government use of the technology to be restricted or banned, as it was recently in </a:t>
            </a:r>
            <a:r>
              <a:rPr kumimoji="0" lang="en" sz="1800" b="0" i="0" u="sng" strike="noStrike" kern="0" cap="none" spc="0" normalizeH="0" baseline="0" noProof="0" dirty="0">
                <a:ln>
                  <a:noFill/>
                </a:ln>
                <a:solidFill>
                  <a:srgbClr val="0000FF"/>
                </a:solidFill>
                <a:effectLst/>
                <a:uLnTx/>
                <a:uFillTx/>
                <a:latin typeface="Roboto"/>
                <a:ea typeface="Roboto"/>
                <a:cs typeface="Roboto"/>
                <a:sym typeface="Roboto"/>
                <a:hlinkClick r:id="rId8"/>
              </a:rPr>
              <a:t>San Francisco</a:t>
            </a:r>
            <a:r>
              <a:rPr kumimoji="0" lang="en" sz="1800" b="0" i="0" u="none" strike="noStrike" kern="0" cap="none" spc="0" normalizeH="0" baseline="0" noProof="0" dirty="0">
                <a:ln>
                  <a:noFill/>
                </a:ln>
                <a:solidFill>
                  <a:srgbClr val="000000"/>
                </a:solidFill>
                <a:effectLst/>
                <a:uLnTx/>
                <a:uFillTx/>
                <a:latin typeface="Roboto"/>
                <a:ea typeface="Roboto"/>
                <a:cs typeface="Roboto"/>
                <a:sym typeface="Roboto"/>
              </a:rPr>
              <a:t> and two other cities. Their concerns include privacy risks, the balance of power between citizens and the state—and racial disparities in results. </a:t>
            </a:r>
            <a:endParaRPr kumimoji="0" sz="18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 sz="1800" b="0" i="0" u="none" strike="noStrike" kern="0" cap="none" spc="0" normalizeH="0" baseline="0" noProof="0" dirty="0" err="1">
                <a:ln>
                  <a:noFill/>
                </a:ln>
                <a:solidFill>
                  <a:srgbClr val="000000"/>
                </a:solidFill>
                <a:effectLst/>
                <a:uLnTx/>
                <a:uFillTx/>
                <a:latin typeface="Roboto"/>
                <a:ea typeface="Roboto"/>
                <a:cs typeface="Roboto"/>
                <a:sym typeface="Roboto"/>
              </a:rPr>
              <a:t>Buolamwini</a:t>
            </a:r>
            <a:r>
              <a:rPr kumimoji="0" lang="en" sz="1800" b="0" i="0" u="none" strike="noStrike" kern="0" cap="none" spc="0" normalizeH="0" baseline="0" noProof="0" dirty="0">
                <a:ln>
                  <a:noFill/>
                </a:ln>
                <a:solidFill>
                  <a:srgbClr val="000000"/>
                </a:solidFill>
                <a:effectLst/>
                <a:uLnTx/>
                <a:uFillTx/>
                <a:latin typeface="Roboto"/>
                <a:ea typeface="Roboto"/>
                <a:cs typeface="Roboto"/>
                <a:sym typeface="Roboto"/>
              </a:rPr>
              <a:t> was a star witness at a May hearing of the House Oversight and Reform Committee, where </a:t>
            </a:r>
            <a:r>
              <a:rPr kumimoji="0" lang="en" sz="1800" b="0" i="0" u="sng" strike="noStrike" kern="0" cap="none" spc="0" normalizeH="0" baseline="0" noProof="0" dirty="0">
                <a:ln>
                  <a:noFill/>
                </a:ln>
                <a:solidFill>
                  <a:srgbClr val="0000FF"/>
                </a:solidFill>
                <a:effectLst/>
                <a:uLnTx/>
                <a:uFillTx/>
                <a:latin typeface="Roboto"/>
                <a:ea typeface="Roboto"/>
                <a:cs typeface="Roboto"/>
                <a:sym typeface="Roboto"/>
                <a:hlinkClick r:id="rId9"/>
              </a:rPr>
              <a:t>lawmakers showed bipartisan interest</a:t>
            </a:r>
            <a:r>
              <a:rPr kumimoji="0" lang="en" sz="1800" b="0" i="0" u="none" strike="noStrike" kern="0" cap="none" spc="0" normalizeH="0" baseline="0" noProof="0" dirty="0">
                <a:ln>
                  <a:noFill/>
                </a:ln>
                <a:solidFill>
                  <a:srgbClr val="000000"/>
                </a:solidFill>
                <a:effectLst/>
                <a:uLnTx/>
                <a:uFillTx/>
                <a:latin typeface="Roboto"/>
                <a:ea typeface="Roboto"/>
                <a:cs typeface="Roboto"/>
                <a:sym typeface="Roboto"/>
              </a:rPr>
              <a:t> in regulating facial recognition. Elijah Cummings (D-Maryland) said racial disparities in test results heightened his concern at how police had used facial recognition during 2015 protests in Baltimore over the death in police custody of Freddie Gray, a black man. Jim Jordan (R-Ohio): “[If] a facial recognition system makes mistakes and those mistakes disproportionately affect African Americans and persons of color, [it] appears to me to be a direct violation of Americans’ First Amendment and Fourth Amendment liberties,” he said.</a:t>
            </a:r>
            <a:endParaRPr kumimoji="0" sz="18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
        <p:nvSpPr>
          <p:cNvPr id="454" name="Google Shape;454;p80"/>
          <p:cNvSpPr txBox="1"/>
          <p:nvPr/>
        </p:nvSpPr>
        <p:spPr>
          <a:xfrm>
            <a:off x="1096000" y="6456967"/>
            <a:ext cx="11096000" cy="471948"/>
          </a:xfrm>
          <a:prstGeom prst="rect">
            <a:avLst/>
          </a:prstGeom>
          <a:noFill/>
          <a:ln>
            <a:noFill/>
          </a:ln>
        </p:spPr>
        <p:txBody>
          <a:bodyPr spcFirstLastPara="1" wrap="square" lIns="121900" tIns="121900" rIns="121900" bIns="1219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67" b="0" i="0" u="sng" strike="noStrike" kern="0" cap="none" spc="0" normalizeH="0" baseline="0" noProof="0">
                <a:ln>
                  <a:noFill/>
                </a:ln>
                <a:solidFill>
                  <a:srgbClr val="4BACC6"/>
                </a:solidFill>
                <a:effectLst/>
                <a:uLnTx/>
                <a:uFillTx/>
                <a:latin typeface="Arial"/>
                <a:cs typeface="Arial"/>
                <a:sym typeface="Arial"/>
                <a:hlinkClick r:id="rId10">
                  <a:extLst>
                    <a:ext uri="{A12FA001-AC4F-418D-AE19-62706E023703}">
                      <ahyp:hlinkClr xmlns:ahyp="http://schemas.microsoft.com/office/drawing/2018/hyperlinkcolor" val="tx"/>
                    </a:ext>
                  </a:extLst>
                </a:hlinkClick>
              </a:rPr>
              <a:t>https://www.wired.com/story/best-algorithms-struggle-recognize-black-faces-equally</a:t>
            </a:r>
            <a:r>
              <a:rPr kumimoji="0" lang="en" sz="1467" b="0" i="0" u="none" strike="noStrike" kern="0" cap="none" spc="0" normalizeH="0" baseline="0" noProof="0">
                <a:ln>
                  <a:noFill/>
                </a:ln>
                <a:solidFill>
                  <a:srgbClr val="000000"/>
                </a:solidFill>
                <a:effectLst/>
                <a:uLnTx/>
                <a:uFillTx/>
                <a:latin typeface="Arial"/>
                <a:cs typeface="Arial"/>
                <a:sym typeface="Arial"/>
              </a:rPr>
              <a:t> </a:t>
            </a:r>
            <a:endParaRPr kumimoji="0" sz="1467"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p81" descr="Hear from Dr. Ellis Monk on why he developed the Monk Skin Tone Scale, and the importance of fostering more inclusive development environments. &#10;&#10;Subscribe to our Channel: https://www.youtube.com/google &#10;Tweet with us on Twitter: https://twitter.com/google &#10;Follow us on Instagram: https://www.instagram.com/google &#10;Join us on Facebook: https://www.facebook.com/Google" title="Monk Skin Tone Scale | Google's Research Center for Responsible AI and Human-Centered Technology">
            <a:hlinkClick r:id="rId3"/>
          </p:cNvPr>
          <p:cNvPicPr preferRelativeResize="0"/>
          <p:nvPr/>
        </p:nvPicPr>
        <p:blipFill>
          <a:blip r:embed="rId4">
            <a:alphaModFix/>
          </a:blip>
          <a:stretch>
            <a:fillRect/>
          </a:stretch>
        </p:blipFill>
        <p:spPr>
          <a:xfrm>
            <a:off x="1252171" y="1110767"/>
            <a:ext cx="9687660" cy="5449267"/>
          </a:xfrm>
          <a:prstGeom prst="rect">
            <a:avLst/>
          </a:prstGeom>
          <a:noFill/>
          <a:ln>
            <a:noFill/>
          </a:ln>
        </p:spPr>
      </p:pic>
      <p:sp>
        <p:nvSpPr>
          <p:cNvPr id="460" name="Google Shape;460;p81"/>
          <p:cNvSpPr txBox="1">
            <a:spLocks noGrp="1"/>
          </p:cNvSpPr>
          <p:nvPr>
            <p:ph type="title" idx="4294967295"/>
          </p:nvPr>
        </p:nvSpPr>
        <p:spPr>
          <a:xfrm>
            <a:off x="420688" y="263844"/>
            <a:ext cx="8308800" cy="625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marR="0" lvl="1"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2pPr>
            <a:lvl3pPr marR="0" lvl="2"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3pPr>
            <a:lvl4pPr marR="0" lvl="3"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4pPr>
            <a:lvl5pPr marR="0" lvl="4"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5pPr>
            <a:lvl6pPr marR="0" lvl="5"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6pPr>
            <a:lvl7pPr marR="0" lvl="6"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7pPr>
            <a:lvl8pPr marR="0" lvl="7" algn="l" rtl="0">
              <a:lnSpc>
                <a:spcPct val="115000"/>
              </a:lnSpc>
              <a:spcBef>
                <a:spcPts val="8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8pPr>
            <a:lvl9pPr marR="0" lvl="8" algn="l" rtl="0">
              <a:lnSpc>
                <a:spcPct val="115000"/>
              </a:lnSpc>
              <a:spcBef>
                <a:spcPts val="800"/>
              </a:spcBef>
              <a:spcAft>
                <a:spcPts val="800"/>
              </a:spcAft>
              <a:buClr>
                <a:schemeClr val="dk1"/>
              </a:buClr>
              <a:buSzPts val="3000"/>
              <a:buFont typeface="Arial"/>
              <a:buNone/>
              <a:defRPr sz="3000" b="1" i="0" u="none" strike="noStrike" cap="none">
                <a:solidFill>
                  <a:schemeClr val="dk1"/>
                </a:solidFill>
                <a:latin typeface="Arial"/>
                <a:ea typeface="Arial"/>
                <a:cs typeface="Arial"/>
                <a:sym typeface="Arial"/>
              </a:defRPr>
            </a:lvl9pPr>
          </a:lstStyle>
          <a:p>
            <a:endParaRPr b="1">
              <a:highlight>
                <a:srgbClr val="FFC627"/>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9"/>
                                        </p:tgtEl>
                                        <p:attrNameLst>
                                          <p:attrName>style.visibility</p:attrName>
                                        </p:attrNameLst>
                                      </p:cBhvr>
                                      <p:to>
                                        <p:strVal val="visible"/>
                                      </p:to>
                                    </p:set>
                                    <p:animEffect transition="in" filter="fade">
                                      <p:cBhvr>
                                        <p:cTn id="7" dur="1000"/>
                                        <p:tgtEl>
                                          <p:spTgt spid="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82"/>
          <p:cNvSpPr txBox="1">
            <a:spLocks noGrp="1"/>
          </p:cNvSpPr>
          <p:nvPr>
            <p:ph type="title"/>
          </p:nvPr>
        </p:nvSpPr>
        <p:spPr>
          <a:xfrm>
            <a:off x="415600" y="593367"/>
            <a:ext cx="11360800" cy="763600"/>
          </a:xfrm>
          <a:prstGeom prst="rect">
            <a:avLst/>
          </a:prstGeom>
        </p:spPr>
        <p:txBody>
          <a:bodyPr spcFirstLastPara="1" wrap="square" lIns="0" tIns="0" rIns="0" bIns="0" anchor="t" anchorCtr="0">
            <a:noAutofit/>
          </a:bodyPr>
          <a:lstStyle/>
          <a:p>
            <a:endParaRPr/>
          </a:p>
        </p:txBody>
      </p:sp>
      <p:sp>
        <p:nvSpPr>
          <p:cNvPr id="466" name="Google Shape;466;p82"/>
          <p:cNvSpPr txBox="1">
            <a:spLocks noGrp="1"/>
          </p:cNvSpPr>
          <p:nvPr>
            <p:ph type="body" idx="1"/>
          </p:nvPr>
        </p:nvSpPr>
        <p:spPr>
          <a:xfrm>
            <a:off x="415600" y="1536633"/>
            <a:ext cx="11360800" cy="4555200"/>
          </a:xfrm>
          <a:prstGeom prst="rect">
            <a:avLst/>
          </a:prstGeom>
        </p:spPr>
        <p:txBody>
          <a:bodyPr spcFirstLastPara="1" wrap="square" lIns="0" tIns="0" rIns="0" bIns="0" anchor="t" anchorCtr="0">
            <a:noAutofit/>
          </a:bodyPr>
          <a:lstStyle/>
          <a:p>
            <a:pPr marL="0" indent="0"/>
            <a:endParaRPr/>
          </a:p>
        </p:txBody>
      </p:sp>
      <p:pic>
        <p:nvPicPr>
          <p:cNvPr id="467" name="Google Shape;467;p82"/>
          <p:cNvPicPr preferRelativeResize="0"/>
          <p:nvPr/>
        </p:nvPicPr>
        <p:blipFill>
          <a:blip r:embed="rId3">
            <a:alphaModFix/>
          </a:blip>
          <a:stretch>
            <a:fillRect/>
          </a:stretch>
        </p:blipFill>
        <p:spPr>
          <a:xfrm>
            <a:off x="203201" y="361620"/>
            <a:ext cx="12191999" cy="65411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2ADE4E64-B0E6-708B-A2EA-225D4D2EA570}"/>
            </a:ext>
          </a:extLst>
        </p:cNvPr>
        <p:cNvGrpSpPr/>
        <p:nvPr/>
      </p:nvGrpSpPr>
      <p:grpSpPr>
        <a:xfrm>
          <a:off x="0" y="0"/>
          <a:ext cx="0" cy="0"/>
          <a:chOff x="0" y="0"/>
          <a:chExt cx="0" cy="0"/>
        </a:xfrm>
      </p:grpSpPr>
      <p:sp>
        <p:nvSpPr>
          <p:cNvPr id="160" name="Google Shape;160;p14">
            <a:extLst>
              <a:ext uri="{FF2B5EF4-FFF2-40B4-BE49-F238E27FC236}">
                <a16:creationId xmlns:a16="http://schemas.microsoft.com/office/drawing/2014/main" id="{B93E782D-C756-0B77-3C87-2F428A9F471E}"/>
              </a:ext>
            </a:extLst>
          </p:cNvPr>
          <p:cNvSpPr/>
          <p:nvPr/>
        </p:nvSpPr>
        <p:spPr>
          <a:xfrm>
            <a:off x="95226" y="95227"/>
            <a:ext cx="11998500" cy="1872722"/>
          </a:xfrm>
          <a:prstGeom prst="rect">
            <a:avLst/>
          </a:prstGeom>
          <a:solidFill>
            <a:srgbClr val="8C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1" name="Google Shape;161;p14">
            <a:extLst>
              <a:ext uri="{FF2B5EF4-FFF2-40B4-BE49-F238E27FC236}">
                <a16:creationId xmlns:a16="http://schemas.microsoft.com/office/drawing/2014/main" id="{7DEDB301-565C-01C5-70CC-C444D4B264C2}"/>
              </a:ext>
            </a:extLst>
          </p:cNvPr>
          <p:cNvSpPr txBox="1">
            <a:spLocks noGrp="1"/>
          </p:cNvSpPr>
          <p:nvPr>
            <p:ph type="title"/>
          </p:nvPr>
        </p:nvSpPr>
        <p:spPr>
          <a:xfrm>
            <a:off x="536448" y="291973"/>
            <a:ext cx="11070336" cy="1325563"/>
          </a:xfrm>
          <a:prstGeom prst="rect">
            <a:avLst/>
          </a:prstGeom>
          <a:noFill/>
          <a:ln>
            <a:noFill/>
          </a:ln>
        </p:spPr>
        <p:txBody>
          <a:bodyPr spcFirstLastPara="1" wrap="square" lIns="91425" tIns="45700" rIns="91425" bIns="45700" anchor="t" anchorCtr="0">
            <a:normAutofit/>
          </a:bodyPr>
          <a:lstStyle/>
          <a:p>
            <a:pPr>
              <a:buClr>
                <a:schemeClr val="lt1"/>
              </a:buClr>
              <a:buSzPct val="100000"/>
            </a:pPr>
            <a:r>
              <a:rPr lang="en-US" b="1" i="0" dirty="0">
                <a:solidFill>
                  <a:schemeClr val="bg1"/>
                </a:solidFill>
                <a:effectLst/>
                <a:latin typeface="Lato Extended"/>
              </a:rPr>
              <a:t>Favorite Educational Experiences</a:t>
            </a:r>
            <a:endParaRPr dirty="0"/>
          </a:p>
        </p:txBody>
      </p:sp>
      <p:sp>
        <p:nvSpPr>
          <p:cNvPr id="162" name="Google Shape;162;p14">
            <a:extLst>
              <a:ext uri="{FF2B5EF4-FFF2-40B4-BE49-F238E27FC236}">
                <a16:creationId xmlns:a16="http://schemas.microsoft.com/office/drawing/2014/main" id="{332180D3-B0EA-4AC3-823F-2890B3C2F7D7}"/>
              </a:ext>
            </a:extLst>
          </p:cNvPr>
          <p:cNvSpPr/>
          <p:nvPr/>
        </p:nvSpPr>
        <p:spPr>
          <a:xfrm>
            <a:off x="50846" y="2406247"/>
            <a:ext cx="11397441" cy="2560774"/>
          </a:xfrm>
          <a:prstGeom prst="rect">
            <a:avLst/>
          </a:prstGeom>
          <a:solidFill>
            <a:srgbClr val="FFFFFF"/>
          </a:solidFill>
          <a:ln>
            <a:noFill/>
          </a:ln>
        </p:spPr>
        <p:txBody>
          <a:bodyPr spcFirstLastPara="1" wrap="square" lIns="91425" tIns="45700" rIns="91425" bIns="45700" anchor="t" anchorCtr="0">
            <a:noAutofit/>
          </a:bodyPr>
          <a:lstStyle/>
          <a:p>
            <a:pPr marR="0" lvl="0" algn="ctr" rtl="0">
              <a:spcBef>
                <a:spcPts val="0"/>
              </a:spcBef>
              <a:spcAft>
                <a:spcPts val="0"/>
              </a:spcAft>
            </a:pPr>
            <a:r>
              <a:rPr lang="en-US" sz="3200" b="0" i="0" dirty="0">
                <a:solidFill>
                  <a:srgbClr val="2D3B45"/>
                </a:solidFill>
                <a:effectLst/>
                <a:latin typeface="Roboto" panose="02000000000000000000" pitchFamily="2" charset="0"/>
              </a:rPr>
              <a:t>Think of at least 3 positive moments, experiences, lessons, teachers, etc. </a:t>
            </a:r>
          </a:p>
          <a:p>
            <a:pPr marR="0" lvl="0" algn="ctr" rtl="0">
              <a:spcBef>
                <a:spcPts val="0"/>
              </a:spcBef>
              <a:spcAft>
                <a:spcPts val="0"/>
              </a:spcAft>
            </a:pPr>
            <a:endParaRPr lang="en-US" sz="3200" b="0" i="0" dirty="0">
              <a:solidFill>
                <a:srgbClr val="2D3B45"/>
              </a:solidFill>
              <a:effectLst/>
              <a:latin typeface="Roboto" panose="02000000000000000000" pitchFamily="2" charset="0"/>
            </a:endParaRPr>
          </a:p>
          <a:p>
            <a:pPr marR="0" lvl="0" algn="ctr" rtl="0">
              <a:spcBef>
                <a:spcPts val="0"/>
              </a:spcBef>
              <a:spcAft>
                <a:spcPts val="0"/>
              </a:spcAft>
            </a:pPr>
            <a:r>
              <a:rPr lang="en-US" sz="3200" b="0" i="0" dirty="0">
                <a:solidFill>
                  <a:srgbClr val="2D3B45"/>
                </a:solidFill>
                <a:effectLst/>
                <a:latin typeface="Roboto" panose="02000000000000000000" pitchFamily="2" charset="0"/>
              </a:rPr>
              <a:t>What was powerful or special? </a:t>
            </a:r>
          </a:p>
          <a:p>
            <a:pPr marR="0" lvl="0" algn="ctr" rtl="0">
              <a:spcBef>
                <a:spcPts val="0"/>
              </a:spcBef>
              <a:spcAft>
                <a:spcPts val="0"/>
              </a:spcAft>
            </a:pPr>
            <a:endParaRPr lang="en-US" sz="3200" b="0" i="0" dirty="0">
              <a:solidFill>
                <a:srgbClr val="2D3B45"/>
              </a:solidFill>
              <a:effectLst/>
              <a:latin typeface="Roboto" panose="02000000000000000000" pitchFamily="2" charset="0"/>
            </a:endParaRPr>
          </a:p>
          <a:p>
            <a:pPr marR="0" lvl="0" algn="ctr" rtl="0">
              <a:spcBef>
                <a:spcPts val="0"/>
              </a:spcBef>
              <a:spcAft>
                <a:spcPts val="0"/>
              </a:spcAft>
            </a:pPr>
            <a:r>
              <a:rPr lang="en-US" sz="3200" b="0" i="0" dirty="0">
                <a:solidFill>
                  <a:srgbClr val="2D3B45"/>
                </a:solidFill>
                <a:effectLst/>
                <a:latin typeface="Roboto" panose="02000000000000000000" pitchFamily="2" charset="0"/>
              </a:rPr>
              <a:t>Why or how did that teacher design the experience? If you were a teacher, how might you build on this?</a:t>
            </a:r>
            <a:endParaRPr sz="2400" dirty="0">
              <a:solidFill>
                <a:schemeClr val="dk1"/>
              </a:solidFill>
              <a:latin typeface="Arial"/>
              <a:ea typeface="Arial"/>
              <a:cs typeface="Arial"/>
              <a:sym typeface="Arial"/>
            </a:endParaRPr>
          </a:p>
          <a:p>
            <a:pPr marL="0" marR="0" lvl="0" indent="0" algn="ctr" rtl="0">
              <a:spcBef>
                <a:spcPts val="0"/>
              </a:spcBef>
              <a:spcAft>
                <a:spcPts val="0"/>
              </a:spcAft>
              <a:buNone/>
            </a:pPr>
            <a:endParaRPr sz="2400" b="1" dirty="0">
              <a:solidFill>
                <a:schemeClr val="dk1"/>
              </a:solidFill>
              <a:latin typeface="Arial"/>
              <a:ea typeface="Arial"/>
              <a:cs typeface="Arial"/>
              <a:sym typeface="Arial"/>
            </a:endParaRPr>
          </a:p>
          <a:p>
            <a:pPr marL="342900" marR="0" lvl="0" indent="-190500" algn="ctr" rtl="0">
              <a:spcBef>
                <a:spcPts val="0"/>
              </a:spcBef>
              <a:spcAft>
                <a:spcPts val="0"/>
              </a:spcAft>
              <a:buClr>
                <a:schemeClr val="dk1"/>
              </a:buClr>
              <a:buSzPts val="2400"/>
              <a:buFont typeface="Arial"/>
              <a:buNone/>
            </a:pPr>
            <a:endParaRPr sz="2400"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7818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1106823"/>
            <a:ext cx="4642640" cy="4642640"/>
          </a:xfrm>
          <a:prstGeom prst="rect">
            <a:avLst/>
          </a:prstGeom>
          <a:solidFill>
            <a:srgbClr val="8C1D40"/>
          </a:solidFill>
        </p:spPr>
        <p:txBody>
          <a:bodyPr/>
          <a:lstStyle/>
          <a:p>
            <a:endParaRPr lang="en-US" dirty="0"/>
          </a:p>
        </p:txBody>
      </p:sp>
      <p:sp>
        <p:nvSpPr>
          <p:cNvPr id="3" name="Object 2"/>
          <p:cNvSpPr/>
          <p:nvPr/>
        </p:nvSpPr>
        <p:spPr>
          <a:xfrm>
            <a:off x="695006" y="1636403"/>
            <a:ext cx="4200427" cy="1799775"/>
          </a:xfrm>
          <a:prstGeom prst="rect">
            <a:avLst/>
          </a:prstGeom>
          <a:noFill/>
        </p:spPr>
        <p:txBody>
          <a:bodyPr wrap="square" lIns="0" tIns="0" rIns="0" bIns="0" rtlCol="0" anchor="t"/>
          <a:lstStyle/>
          <a:p>
            <a:pPr algn="ctr">
              <a:lnSpc>
                <a:spcPts val="4733"/>
              </a:lnSpc>
              <a:buNone/>
            </a:pPr>
            <a:r>
              <a:rPr lang="en-US" sz="4781" b="1" dirty="0">
                <a:solidFill>
                  <a:srgbClr val="FFFFFF"/>
                </a:solidFill>
                <a:latin typeface="+mj-lt"/>
                <a:ea typeface="Source Sans Pro" pitchFamily="34" charset="-122"/>
                <a:cs typeface="Source Sans Pro" pitchFamily="34" charset="-120"/>
              </a:rPr>
              <a:t>YouTube video upload app for iOS</a:t>
            </a:r>
            <a:endParaRPr lang="en-US" dirty="0">
              <a:latin typeface="+mj-lt"/>
            </a:endParaRPr>
          </a:p>
        </p:txBody>
      </p:sp>
      <p:sp>
        <p:nvSpPr>
          <p:cNvPr id="5" name="Object 4"/>
          <p:cNvSpPr/>
          <p:nvPr/>
        </p:nvSpPr>
        <p:spPr>
          <a:xfrm>
            <a:off x="759578" y="3988490"/>
            <a:ext cx="4071219" cy="0"/>
          </a:xfrm>
          <a:prstGeom prst="line">
            <a:avLst/>
          </a:prstGeom>
          <a:noFill/>
          <a:ln w="12700">
            <a:solidFill>
              <a:srgbClr val="FFFFFF">
                <a:alpha val="20000"/>
              </a:srgbClr>
            </a:solidFill>
            <a:prstDash val="solid"/>
            <a:miter lim="800000"/>
          </a:ln>
        </p:spPr>
        <p:txBody>
          <a:bodyPr/>
          <a:lstStyle/>
          <a:p>
            <a:endParaRPr lang="en-US"/>
          </a:p>
        </p:txBody>
      </p:sp>
      <p:sp>
        <p:nvSpPr>
          <p:cNvPr id="6" name="Object 5"/>
          <p:cNvSpPr/>
          <p:nvPr/>
        </p:nvSpPr>
        <p:spPr>
          <a:xfrm>
            <a:off x="759612" y="4572791"/>
            <a:ext cx="4200428" cy="657061"/>
          </a:xfrm>
          <a:prstGeom prst="rect">
            <a:avLst/>
          </a:prstGeom>
          <a:noFill/>
        </p:spPr>
        <p:txBody>
          <a:bodyPr wrap="square" lIns="0" tIns="0" rIns="0" bIns="0" rtlCol="0" anchor="t"/>
          <a:lstStyle/>
          <a:p>
            <a:pPr marL="171450" indent="-171450" algn="l">
              <a:buFont typeface="Arial" panose="020B0604020202020204" pitchFamily="34" charset="0"/>
              <a:buChar char="•"/>
            </a:pPr>
            <a:r>
              <a:rPr lang="en-US" sz="1000" b="1" dirty="0">
                <a:solidFill>
                  <a:srgbClr val="FFFFFF"/>
                </a:solidFill>
                <a:ea typeface="Source Sans Pro" pitchFamily="34" charset="-122"/>
                <a:cs typeface="Source Sans Pro" pitchFamily="34" charset="-120"/>
              </a:rPr>
              <a:t>Source of story:</a:t>
            </a:r>
            <a:r>
              <a:rPr lang="en-US" sz="1000" b="1" dirty="0">
                <a:solidFill>
                  <a:srgbClr val="000000"/>
                </a:solidFill>
                <a:ea typeface="Source Sans Pro" pitchFamily="34" charset="-122"/>
                <a:cs typeface="Source Sans Pro" pitchFamily="34" charset="-120"/>
              </a:rPr>
              <a:t> </a:t>
            </a:r>
            <a:r>
              <a:rPr lang="en-US" sz="1000" b="1" dirty="0">
                <a:solidFill>
                  <a:srgbClr val="11A9E2"/>
                </a:solidFill>
                <a:ea typeface="Source Sans Pro" pitchFamily="34" charset="-122"/>
                <a:cs typeface="Source Sans Pro" pitchFamily="34" charset="-120"/>
              </a:rPr>
              <a:t>https://googleblog.blogspot.com/2014/09/you-dont-know-what-you-dont-know-</a:t>
            </a:r>
            <a:r>
              <a:rPr lang="en-US" sz="1000" b="1" dirty="0" err="1">
                <a:solidFill>
                  <a:srgbClr val="11A9E2"/>
                </a:solidFill>
                <a:ea typeface="Source Sans Pro" pitchFamily="34" charset="-122"/>
                <a:cs typeface="Source Sans Pro" pitchFamily="34" charset="-120"/>
              </a:rPr>
              <a:t>how.html</a:t>
            </a:r>
            <a:endParaRPr lang="en-US" sz="1000" b="1" dirty="0">
              <a:solidFill>
                <a:srgbClr val="11A9E2"/>
              </a:solidFill>
              <a:ea typeface="Source Sans Pro" pitchFamily="34" charset="-122"/>
              <a:cs typeface="Source Sans Pro" pitchFamily="34" charset="-120"/>
            </a:endParaRPr>
          </a:p>
          <a:p>
            <a:pPr marL="171450" indent="-171450">
              <a:buFont typeface="Arial" panose="020B0604020202020204" pitchFamily="34" charset="0"/>
              <a:buChar char="•"/>
            </a:pPr>
            <a:r>
              <a:rPr lang="en-US" sz="1000" b="1" dirty="0">
                <a:solidFill>
                  <a:srgbClr val="FFFFFF"/>
                </a:solidFill>
                <a:ea typeface="Source Sans Pro" pitchFamily="34" charset="-122"/>
                <a:cs typeface="Source Sans Pro" pitchFamily="34" charset="-120"/>
              </a:rPr>
              <a:t>Video Screenshot:</a:t>
            </a:r>
            <a:r>
              <a:rPr lang="en-US" sz="1000" b="1" dirty="0">
                <a:solidFill>
                  <a:srgbClr val="000000"/>
                </a:solidFill>
                <a:ea typeface="Source Sans Pro" pitchFamily="34" charset="-122"/>
                <a:cs typeface="Source Sans Pro" pitchFamily="34" charset="-120"/>
              </a:rPr>
              <a:t> </a:t>
            </a:r>
            <a:r>
              <a:rPr lang="en-US" sz="1000" b="1" dirty="0">
                <a:solidFill>
                  <a:srgbClr val="11A9E2"/>
                </a:solidFill>
                <a:ea typeface="Source Sans Pro" pitchFamily="34" charset="-122"/>
                <a:cs typeface="Source Sans Pro" pitchFamily="34" charset="-120"/>
              </a:rPr>
              <a:t>https://</a:t>
            </a:r>
            <a:r>
              <a:rPr lang="en-US" sz="1000" b="1" dirty="0" err="1">
                <a:solidFill>
                  <a:srgbClr val="11A9E2"/>
                </a:solidFill>
                <a:ea typeface="Source Sans Pro" pitchFamily="34" charset="-122"/>
                <a:cs typeface="Source Sans Pro" pitchFamily="34" charset="-120"/>
              </a:rPr>
              <a:t>www.youtube.com</a:t>
            </a:r>
            <a:r>
              <a:rPr lang="en-US" sz="1000" b="1" dirty="0">
                <a:solidFill>
                  <a:srgbClr val="11A9E2"/>
                </a:solidFill>
                <a:ea typeface="Source Sans Pro" pitchFamily="34" charset="-122"/>
                <a:cs typeface="Source Sans Pro" pitchFamily="34" charset="-120"/>
              </a:rPr>
              <a:t>/</a:t>
            </a:r>
            <a:r>
              <a:rPr lang="en-US" sz="1000" b="1" dirty="0" err="1">
                <a:solidFill>
                  <a:srgbClr val="11A9E2"/>
                </a:solidFill>
                <a:ea typeface="Source Sans Pro" pitchFamily="34" charset="-122"/>
                <a:cs typeface="Source Sans Pro" pitchFamily="34" charset="-120"/>
              </a:rPr>
              <a:t>watch?v</a:t>
            </a:r>
            <a:r>
              <a:rPr lang="en-US" sz="1000" b="1" dirty="0">
                <a:solidFill>
                  <a:srgbClr val="11A9E2"/>
                </a:solidFill>
                <a:ea typeface="Source Sans Pro" pitchFamily="34" charset="-122"/>
                <a:cs typeface="Source Sans Pro" pitchFamily="34" charset="-120"/>
              </a:rPr>
              <a:t>=Q0zEn96gY_w</a:t>
            </a:r>
            <a:endParaRPr lang="en-US" sz="1000" b="1" dirty="0">
              <a:solidFill>
                <a:srgbClr val="FFFFFF"/>
              </a:solidFill>
              <a:ea typeface="Source Sans Pro" pitchFamily="34" charset="-122"/>
              <a:cs typeface="Source Sans Pro" pitchFamily="34" charset="-120"/>
            </a:endParaRPr>
          </a:p>
          <a:p>
            <a:pPr algn="l"/>
            <a:endParaRPr lang="en-US" dirty="0"/>
          </a:p>
        </p:txBody>
      </p:sp>
      <p:sp>
        <p:nvSpPr>
          <p:cNvPr id="7" name="Object 6"/>
          <p:cNvSpPr/>
          <p:nvPr/>
        </p:nvSpPr>
        <p:spPr>
          <a:xfrm>
            <a:off x="5118771" y="1106823"/>
            <a:ext cx="6594050" cy="4642640"/>
          </a:xfrm>
          <a:prstGeom prst="rect">
            <a:avLst/>
          </a:prstGeom>
          <a:solidFill>
            <a:srgbClr val="FFC627"/>
          </a:solidFill>
        </p:spPr>
        <p:txBody>
          <a:bodyPr/>
          <a:lstStyle/>
          <a:p>
            <a:endParaRPr lang="en-US"/>
          </a:p>
        </p:txBody>
      </p:sp>
      <p:pic>
        <p:nvPicPr>
          <p:cNvPr id="8" name="Object 7" descr="preencoded.png"/>
          <p:cNvPicPr>
            <a:picLocks noChangeAspect="1"/>
          </p:cNvPicPr>
          <p:nvPr/>
        </p:nvPicPr>
        <p:blipFill>
          <a:blip r:embed="rId3"/>
          <a:srcRect/>
          <a:stretch/>
        </p:blipFill>
        <p:spPr>
          <a:xfrm>
            <a:off x="5118771" y="1106823"/>
            <a:ext cx="6594050" cy="4642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685009"/>
            <a:ext cx="5750422" cy="5486268"/>
          </a:xfrm>
          <a:prstGeom prst="rect">
            <a:avLst/>
          </a:prstGeom>
          <a:solidFill>
            <a:srgbClr val="FFC627"/>
          </a:solidFill>
        </p:spPr>
        <p:txBody>
          <a:bodyPr/>
          <a:lstStyle/>
          <a:p>
            <a:endParaRPr lang="en-US"/>
          </a:p>
        </p:txBody>
      </p:sp>
      <p:pic>
        <p:nvPicPr>
          <p:cNvPr id="3" name="Object 2" descr="preencoded.png"/>
          <p:cNvPicPr>
            <a:picLocks noChangeAspect="1"/>
          </p:cNvPicPr>
          <p:nvPr/>
        </p:nvPicPr>
        <p:blipFill>
          <a:blip r:embed="rId3"/>
          <a:srcRect/>
          <a:stretch/>
        </p:blipFill>
        <p:spPr>
          <a:xfrm>
            <a:off x="476131" y="685009"/>
            <a:ext cx="5750422" cy="5486268"/>
          </a:xfrm>
          <a:prstGeom prst="rect">
            <a:avLst/>
          </a:prstGeom>
        </p:spPr>
      </p:pic>
      <p:sp>
        <p:nvSpPr>
          <p:cNvPr id="4" name="Object 3"/>
          <p:cNvSpPr/>
          <p:nvPr/>
        </p:nvSpPr>
        <p:spPr>
          <a:xfrm>
            <a:off x="6226553" y="685009"/>
            <a:ext cx="5486268" cy="5486268"/>
          </a:xfrm>
          <a:prstGeom prst="rect">
            <a:avLst/>
          </a:prstGeom>
          <a:solidFill>
            <a:srgbClr val="8C1D40"/>
          </a:solidFill>
        </p:spPr>
        <p:txBody>
          <a:bodyPr/>
          <a:lstStyle/>
          <a:p>
            <a:endParaRPr lang="en-US"/>
          </a:p>
        </p:txBody>
      </p:sp>
      <p:sp>
        <p:nvSpPr>
          <p:cNvPr id="5" name="Object 4"/>
          <p:cNvSpPr/>
          <p:nvPr/>
        </p:nvSpPr>
        <p:spPr>
          <a:xfrm>
            <a:off x="6262347" y="1955708"/>
            <a:ext cx="5406348" cy="704674"/>
          </a:xfrm>
          <a:prstGeom prst="rect">
            <a:avLst/>
          </a:prstGeom>
          <a:noFill/>
        </p:spPr>
        <p:txBody>
          <a:bodyPr wrap="square" lIns="0" tIns="0" rIns="0" bIns="0" rtlCol="0" anchor="t"/>
          <a:lstStyle/>
          <a:p>
            <a:pPr algn="ctr">
              <a:lnSpc>
                <a:spcPts val="5569"/>
              </a:lnSpc>
              <a:buNone/>
            </a:pPr>
            <a:r>
              <a:rPr lang="en-US" sz="5625" b="1" dirty="0">
                <a:solidFill>
                  <a:srgbClr val="FFFFFF"/>
                </a:solidFill>
                <a:latin typeface="+mj-lt"/>
                <a:ea typeface="Source Sans Pro" pitchFamily="34" charset="-122"/>
                <a:cs typeface="Source Sans Pro" pitchFamily="34" charset="-120"/>
              </a:rPr>
              <a:t>Seatbelt Design</a:t>
            </a:r>
            <a:endParaRPr lang="en-US" dirty="0">
              <a:latin typeface="+mj-lt"/>
            </a:endParaRPr>
          </a:p>
        </p:txBody>
      </p:sp>
      <p:sp>
        <p:nvSpPr>
          <p:cNvPr id="7" name="Object 6"/>
          <p:cNvSpPr/>
          <p:nvPr/>
        </p:nvSpPr>
        <p:spPr>
          <a:xfrm>
            <a:off x="6507965" y="3302861"/>
            <a:ext cx="4914861" cy="0"/>
          </a:xfrm>
          <a:prstGeom prst="line">
            <a:avLst/>
          </a:prstGeom>
          <a:noFill/>
          <a:ln w="12700">
            <a:solidFill>
              <a:srgbClr val="FFFFFF">
                <a:alpha val="20000"/>
              </a:srgbClr>
            </a:solidFill>
            <a:prstDash val="solid"/>
            <a:miter lim="800000"/>
          </a:ln>
        </p:spPr>
        <p:txBody>
          <a:bodyPr/>
          <a:lstStyle/>
          <a:p>
            <a:endParaRPr lang="en-US"/>
          </a:p>
        </p:txBody>
      </p:sp>
      <p:sp>
        <p:nvSpPr>
          <p:cNvPr id="8" name="Object 7"/>
          <p:cNvSpPr/>
          <p:nvPr/>
        </p:nvSpPr>
        <p:spPr>
          <a:xfrm>
            <a:off x="6508090" y="3939835"/>
            <a:ext cx="5055553" cy="952262"/>
          </a:xfrm>
          <a:prstGeom prst="rect">
            <a:avLst/>
          </a:prstGeom>
          <a:noFill/>
        </p:spPr>
        <p:txBody>
          <a:bodyPr wrap="square" lIns="0" tIns="0" rIns="0" bIns="0" rtlCol="0" anchor="t"/>
          <a:lstStyle/>
          <a:p>
            <a:pPr marL="171450" indent="-171450" algn="l">
              <a:lnSpc>
                <a:spcPts val="1188"/>
              </a:lnSpc>
              <a:spcBef>
                <a:spcPts val="2711"/>
              </a:spcBef>
              <a:buFont typeface="Arial" panose="020B0604020202020204" pitchFamily="34" charset="0"/>
              <a:buChar char="•"/>
            </a:pPr>
            <a:r>
              <a:rPr lang="en-US" sz="1000" b="1" dirty="0">
                <a:solidFill>
                  <a:schemeClr val="bg1"/>
                </a:solidFill>
                <a:ea typeface="Source Sans Pro" pitchFamily="34" charset="-122"/>
                <a:cs typeface="Source Sans Pro" pitchFamily="34" charset="-120"/>
              </a:rPr>
              <a:t>Source of story: </a:t>
            </a:r>
            <a:r>
              <a:rPr lang="en-US" sz="1000" b="1" dirty="0">
                <a:solidFill>
                  <a:srgbClr val="11A9E2"/>
                </a:solidFill>
                <a:ea typeface="Source Sans Pro" pitchFamily="34" charset="-122"/>
                <a:cs typeface="Source Sans Pro" pitchFamily="34" charset="-120"/>
              </a:rPr>
              <a:t>https://medium.com/@AnnaJS15/where-are-all-the-female-crash-test-dummies-a1391795be41</a:t>
            </a:r>
            <a:endParaRPr lang="en-US" sz="1000" b="1" dirty="0">
              <a:solidFill>
                <a:srgbClr val="FFFFFF"/>
              </a:solidFill>
              <a:ea typeface="Source Sans Pro" pitchFamily="34" charset="-122"/>
              <a:cs typeface="Source Sans Pro" pitchFamily="34" charset="-120"/>
            </a:endParaRPr>
          </a:p>
          <a:p>
            <a:pPr marL="171450" indent="-171450" algn="l">
              <a:lnSpc>
                <a:spcPts val="1188"/>
              </a:lnSpc>
              <a:buFont typeface="Arial" panose="020B0604020202020204" pitchFamily="34" charset="0"/>
              <a:buChar char="•"/>
            </a:pPr>
            <a:r>
              <a:rPr lang="en-US" sz="1000" b="1" dirty="0">
                <a:solidFill>
                  <a:schemeClr val="bg1"/>
                </a:solidFill>
                <a:ea typeface="Source Sans Pro" pitchFamily="34" charset="-122"/>
                <a:cs typeface="Source Sans Pro" pitchFamily="34" charset="-120"/>
              </a:rPr>
              <a:t>Photo: </a:t>
            </a:r>
            <a:r>
              <a:rPr lang="en-US" sz="1000" b="1" dirty="0">
                <a:solidFill>
                  <a:srgbClr val="11A9E2"/>
                </a:solidFill>
                <a:ea typeface="Source Sans Pro" pitchFamily="34" charset="-122"/>
                <a:cs typeface="Source Sans Pro" pitchFamily="34" charset="-120"/>
              </a:rPr>
              <a:t>https://www.flickr.com/photos/touring_club/5841916984</a:t>
            </a:r>
            <a:endParaRPr lang="en-US"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5" name="Object 1">
            <a:extLst>
              <a:ext uri="{FF2B5EF4-FFF2-40B4-BE49-F238E27FC236}">
                <a16:creationId xmlns:a16="http://schemas.microsoft.com/office/drawing/2014/main" id="{B339ABFC-3A82-E23E-D016-56A60F1B7FAE}"/>
              </a:ext>
            </a:extLst>
          </p:cNvPr>
          <p:cNvSpPr/>
          <p:nvPr/>
        </p:nvSpPr>
        <p:spPr>
          <a:xfrm>
            <a:off x="95226" y="95227"/>
            <a:ext cx="11998500" cy="1872722"/>
          </a:xfrm>
          <a:prstGeom prst="rect">
            <a:avLst/>
          </a:prstGeom>
          <a:solidFill>
            <a:srgbClr val="FFC627"/>
          </a:solidFill>
        </p:spPr>
        <p:txBody>
          <a:bodyPr/>
          <a:lstStyle/>
          <a:p>
            <a:endParaRPr lang="en-US" dirty="0">
              <a:latin typeface="+mj-lt"/>
            </a:endParaRPr>
          </a:p>
        </p:txBody>
      </p:sp>
      <p:sp>
        <p:nvSpPr>
          <p:cNvPr id="2" name="Object 1"/>
          <p:cNvSpPr/>
          <p:nvPr/>
        </p:nvSpPr>
        <p:spPr>
          <a:xfrm>
            <a:off x="0" y="784000"/>
            <a:ext cx="12188952" cy="495176"/>
          </a:xfrm>
          <a:prstGeom prst="rect">
            <a:avLst/>
          </a:prstGeom>
          <a:noFill/>
        </p:spPr>
        <p:txBody>
          <a:bodyPr wrap="square" lIns="0" tIns="0" rIns="0" bIns="0" rtlCol="0" anchor="t"/>
          <a:lstStyle/>
          <a:p>
            <a:pPr algn="ctr">
              <a:lnSpc>
                <a:spcPts val="3960"/>
              </a:lnSpc>
              <a:buNone/>
            </a:pPr>
            <a:r>
              <a:rPr lang="en-US" sz="4000" b="1" dirty="0">
                <a:solidFill>
                  <a:srgbClr val="000000"/>
                </a:solidFill>
                <a:latin typeface="Source Sans Pro" pitchFamily="34" charset="0"/>
                <a:ea typeface="Source Sans Pro" pitchFamily="34" charset="-122"/>
                <a:cs typeface="Source Sans Pro" pitchFamily="34" charset="-120"/>
              </a:rPr>
              <a:t>Session</a:t>
            </a:r>
            <a:r>
              <a:rPr lang="en-US" sz="3750" b="1" dirty="0">
                <a:solidFill>
                  <a:srgbClr val="000000"/>
                </a:solidFill>
                <a:latin typeface="Source Sans Pro" pitchFamily="34" charset="0"/>
                <a:ea typeface="Source Sans Pro" pitchFamily="34" charset="-122"/>
                <a:cs typeface="Source Sans Pro" pitchFamily="34" charset="-120"/>
              </a:rPr>
              <a:t> Goals</a:t>
            </a:r>
            <a:endParaRPr lang="en-US" dirty="0"/>
          </a:p>
        </p:txBody>
      </p:sp>
      <p:sp>
        <p:nvSpPr>
          <p:cNvPr id="3" name="Object 2"/>
          <p:cNvSpPr/>
          <p:nvPr/>
        </p:nvSpPr>
        <p:spPr>
          <a:xfrm>
            <a:off x="524569" y="2633331"/>
            <a:ext cx="3200400" cy="2743200"/>
          </a:xfrm>
          <a:prstGeom prst="rect">
            <a:avLst/>
          </a:prstGeom>
          <a:noFill/>
        </p:spPr>
        <p:txBody>
          <a:bodyPr wrap="square" lIns="0" tIns="0" rIns="0" bIns="0" rtlCol="0" anchor="t"/>
          <a:lstStyle/>
          <a:p>
            <a:pPr algn="l">
              <a:lnSpc>
                <a:spcPts val="4847"/>
              </a:lnSpc>
              <a:buSzPct val="100000"/>
            </a:pPr>
            <a:r>
              <a:rPr lang="en-US" sz="4000" dirty="0">
                <a:solidFill>
                  <a:srgbClr val="000000"/>
                </a:solidFill>
                <a:ea typeface="Source Sans Pro" pitchFamily="34" charset="-122"/>
                <a:cs typeface="Source Sans Pro" pitchFamily="34" charset="-120"/>
              </a:rPr>
              <a:t>Understand Inclusive Excellence</a:t>
            </a:r>
          </a:p>
        </p:txBody>
      </p:sp>
      <p:sp>
        <p:nvSpPr>
          <p:cNvPr id="4" name="Object 3"/>
          <p:cNvSpPr/>
          <p:nvPr/>
        </p:nvSpPr>
        <p:spPr>
          <a:xfrm>
            <a:off x="4495800" y="2633330"/>
            <a:ext cx="3200400" cy="3440669"/>
          </a:xfrm>
          <a:prstGeom prst="rect">
            <a:avLst/>
          </a:prstGeom>
          <a:noFill/>
        </p:spPr>
        <p:txBody>
          <a:bodyPr wrap="square" lIns="0" tIns="0" rIns="0" bIns="0" rtlCol="0" anchor="t"/>
          <a:lstStyle/>
          <a:p>
            <a:pPr algn="l">
              <a:lnSpc>
                <a:spcPts val="4847"/>
              </a:lnSpc>
              <a:buSzPct val="100000"/>
            </a:pPr>
            <a:r>
              <a:rPr lang="en-US" sz="4000" dirty="0">
                <a:solidFill>
                  <a:srgbClr val="000000"/>
                </a:solidFill>
                <a:ea typeface="Source Sans Pro" pitchFamily="34" charset="-122"/>
                <a:cs typeface="Source Sans Pro" pitchFamily="34" charset="-120"/>
              </a:rPr>
              <a:t>Understand ASU Charter and Statement of Inclusion</a:t>
            </a:r>
          </a:p>
        </p:txBody>
      </p:sp>
      <p:sp>
        <p:nvSpPr>
          <p:cNvPr id="6" name="TextBox 5">
            <a:extLst>
              <a:ext uri="{FF2B5EF4-FFF2-40B4-BE49-F238E27FC236}">
                <a16:creationId xmlns:a16="http://schemas.microsoft.com/office/drawing/2014/main" id="{DB217542-42A5-CD6B-22C0-71E27A7C13CA}"/>
              </a:ext>
            </a:extLst>
          </p:cNvPr>
          <p:cNvSpPr txBox="1"/>
          <p:nvPr/>
        </p:nvSpPr>
        <p:spPr>
          <a:xfrm>
            <a:off x="8467031" y="2633331"/>
            <a:ext cx="3200400" cy="2686983"/>
          </a:xfrm>
          <a:prstGeom prst="rect">
            <a:avLst/>
          </a:prstGeom>
          <a:noFill/>
        </p:spPr>
        <p:txBody>
          <a:bodyPr wrap="square" lIns="0" tIns="0" rIns="0" bIns="0" rtlCol="0" anchor="t"/>
          <a:lstStyle>
            <a:defPPr>
              <a:defRPr lang="en-US"/>
            </a:defPPr>
            <a:lvl1pPr>
              <a:lnSpc>
                <a:spcPts val="4847"/>
              </a:lnSpc>
              <a:buSzPct val="100000"/>
              <a:defRPr sz="4590">
                <a:solidFill>
                  <a:srgbClr val="000000"/>
                </a:solidFill>
                <a:latin typeface="Source Sans Pro" pitchFamily="34" charset="0"/>
                <a:ea typeface="Source Sans Pro" pitchFamily="34" charset="-122"/>
                <a:cs typeface="Source Sans Pro" pitchFamily="34" charset="-120"/>
              </a:defRPr>
            </a:lvl1pPr>
          </a:lstStyle>
          <a:p>
            <a:r>
              <a:rPr lang="en-US" sz="4000" dirty="0">
                <a:latin typeface="+mn-lt"/>
              </a:rPr>
              <a:t>FSE Expectations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496112" y="1230745"/>
            <a:ext cx="4642640" cy="4396510"/>
          </a:xfrm>
          <a:prstGeom prst="rect">
            <a:avLst/>
          </a:prstGeom>
          <a:solidFill>
            <a:srgbClr val="8C1D40"/>
          </a:solidFill>
        </p:spPr>
        <p:txBody>
          <a:bodyPr/>
          <a:lstStyle/>
          <a:p>
            <a:endParaRPr lang="en-US"/>
          </a:p>
        </p:txBody>
      </p:sp>
      <p:sp>
        <p:nvSpPr>
          <p:cNvPr id="3" name="Object 2"/>
          <p:cNvSpPr/>
          <p:nvPr/>
        </p:nvSpPr>
        <p:spPr>
          <a:xfrm>
            <a:off x="678073" y="1217887"/>
            <a:ext cx="4200427" cy="1799775"/>
          </a:xfrm>
          <a:prstGeom prst="rect">
            <a:avLst/>
          </a:prstGeom>
          <a:noFill/>
        </p:spPr>
        <p:txBody>
          <a:bodyPr wrap="square" lIns="0" tIns="0" rIns="0" bIns="0" rtlCol="0" anchor="t"/>
          <a:lstStyle/>
          <a:p>
            <a:pPr algn="ctr">
              <a:lnSpc>
                <a:spcPts val="4733"/>
              </a:lnSpc>
              <a:buNone/>
            </a:pPr>
            <a:r>
              <a:rPr lang="en-US" sz="4781" b="1" dirty="0">
                <a:solidFill>
                  <a:srgbClr val="FFFFFF"/>
                </a:solidFill>
                <a:latin typeface="+mj-lt"/>
                <a:ea typeface="Source Sans Pro" pitchFamily="34" charset="-122"/>
                <a:cs typeface="Source Sans Pro" pitchFamily="34" charset="-120"/>
              </a:rPr>
              <a:t>Fingertip oxygen sensors can fail on dark skin </a:t>
            </a:r>
            <a:endParaRPr lang="en-US" dirty="0">
              <a:latin typeface="+mj-lt"/>
            </a:endParaRPr>
          </a:p>
        </p:txBody>
      </p:sp>
      <p:sp>
        <p:nvSpPr>
          <p:cNvPr id="5" name="Object 4"/>
          <p:cNvSpPr/>
          <p:nvPr/>
        </p:nvSpPr>
        <p:spPr>
          <a:xfrm>
            <a:off x="742645" y="4112411"/>
            <a:ext cx="4071219" cy="0"/>
          </a:xfrm>
          <a:prstGeom prst="line">
            <a:avLst/>
          </a:prstGeom>
          <a:noFill/>
          <a:ln w="12700">
            <a:solidFill>
              <a:srgbClr val="FFFFFF">
                <a:alpha val="20000"/>
              </a:srgbClr>
            </a:solidFill>
            <a:prstDash val="solid"/>
            <a:miter lim="800000"/>
          </a:ln>
        </p:spPr>
        <p:txBody>
          <a:bodyPr/>
          <a:lstStyle/>
          <a:p>
            <a:endParaRPr lang="en-US"/>
          </a:p>
        </p:txBody>
      </p:sp>
      <p:sp>
        <p:nvSpPr>
          <p:cNvPr id="6" name="Object 5"/>
          <p:cNvSpPr/>
          <p:nvPr/>
        </p:nvSpPr>
        <p:spPr>
          <a:xfrm>
            <a:off x="742678" y="4696712"/>
            <a:ext cx="4478339" cy="657061"/>
          </a:xfrm>
          <a:prstGeom prst="rect">
            <a:avLst/>
          </a:prstGeom>
          <a:noFill/>
        </p:spPr>
        <p:txBody>
          <a:bodyPr wrap="square" lIns="0" tIns="0" rIns="0" bIns="0" rtlCol="0" anchor="t"/>
          <a:lstStyle/>
          <a:p>
            <a:pPr marL="171450" indent="-171450" algn="l">
              <a:lnSpc>
                <a:spcPts val="1010"/>
              </a:lnSpc>
              <a:spcBef>
                <a:spcPts val="2304"/>
              </a:spcBef>
              <a:buFont typeface="Arial" panose="020B0604020202020204" pitchFamily="34" charset="0"/>
              <a:buChar char="•"/>
            </a:pPr>
            <a:r>
              <a:rPr lang="en-US" sz="956" b="1" dirty="0">
                <a:solidFill>
                  <a:srgbClr val="FFFFFF"/>
                </a:solidFill>
                <a:ea typeface="Source Sans Pro" pitchFamily="34" charset="-122"/>
                <a:cs typeface="Source Sans Pro" pitchFamily="34" charset="-120"/>
              </a:rPr>
              <a:t>Source of story:</a:t>
            </a:r>
            <a:r>
              <a:rPr lang="en-US" sz="956" b="1" dirty="0">
                <a:solidFill>
                  <a:srgbClr val="000000"/>
                </a:solidFill>
                <a:ea typeface="Source Sans Pro" pitchFamily="34" charset="-122"/>
                <a:cs typeface="Source Sans Pro" pitchFamily="34" charset="-120"/>
              </a:rPr>
              <a:t>  </a:t>
            </a:r>
            <a:r>
              <a:rPr lang="en-US" sz="956" b="1" dirty="0">
                <a:solidFill>
                  <a:srgbClr val="11A9E2"/>
                </a:solidFill>
                <a:ea typeface="Source Sans Pro" pitchFamily="34" charset="-122"/>
              </a:rPr>
              <a:t>https://</a:t>
            </a:r>
            <a:r>
              <a:rPr lang="en-US" sz="956" b="1" dirty="0" err="1">
                <a:solidFill>
                  <a:srgbClr val="11A9E2"/>
                </a:solidFill>
                <a:ea typeface="Source Sans Pro" pitchFamily="34" charset="-122"/>
              </a:rPr>
              <a:t>www.nature.com</a:t>
            </a:r>
            <a:r>
              <a:rPr lang="en-US" sz="956" b="1" dirty="0">
                <a:solidFill>
                  <a:srgbClr val="11A9E2"/>
                </a:solidFill>
                <a:ea typeface="Source Sans Pro" pitchFamily="34" charset="-122"/>
              </a:rPr>
              <a:t>/articles/d41586-024-00089-6</a:t>
            </a:r>
          </a:p>
          <a:p>
            <a:pPr marL="171450" indent="-171450" algn="l">
              <a:lnSpc>
                <a:spcPts val="1010"/>
              </a:lnSpc>
              <a:buFont typeface="Arial" panose="020B0604020202020204" pitchFamily="34" charset="0"/>
              <a:buChar char="•"/>
            </a:pPr>
            <a:r>
              <a:rPr lang="en-US" sz="956" b="1" dirty="0">
                <a:solidFill>
                  <a:schemeClr val="bg1"/>
                </a:solidFill>
                <a:ea typeface="Source Sans Pro" pitchFamily="34" charset="-122"/>
              </a:rPr>
              <a:t>Photo: </a:t>
            </a:r>
            <a:r>
              <a:rPr lang="en-US" sz="956" b="1" dirty="0">
                <a:solidFill>
                  <a:srgbClr val="11A9E2"/>
                </a:solidFill>
                <a:ea typeface="Source Sans Pro" pitchFamily="34" charset="-122"/>
              </a:rPr>
              <a:t>Francine Orr/Los Angeles Times via Getty</a:t>
            </a:r>
            <a:endParaRPr lang="en-US" dirty="0"/>
          </a:p>
        </p:txBody>
      </p:sp>
      <p:sp>
        <p:nvSpPr>
          <p:cNvPr id="7" name="Object 6"/>
          <p:cNvSpPr/>
          <p:nvPr/>
        </p:nvSpPr>
        <p:spPr>
          <a:xfrm>
            <a:off x="5101838" y="1230744"/>
            <a:ext cx="6594050" cy="4396510"/>
          </a:xfrm>
          <a:prstGeom prst="rect">
            <a:avLst/>
          </a:prstGeom>
          <a:solidFill>
            <a:srgbClr val="FFC627"/>
          </a:solidFill>
        </p:spPr>
        <p:txBody>
          <a:bodyPr/>
          <a:lstStyle/>
          <a:p>
            <a:endParaRPr lang="en-US"/>
          </a:p>
        </p:txBody>
      </p:sp>
      <p:pic>
        <p:nvPicPr>
          <p:cNvPr id="1026" name="Picture 2" descr="The hands of a hospitalized covid patient with a pulse oximeter on their left index finger.">
            <a:extLst>
              <a:ext uri="{FF2B5EF4-FFF2-40B4-BE49-F238E27FC236}">
                <a16:creationId xmlns:a16="http://schemas.microsoft.com/office/drawing/2014/main" id="{6AEFCC74-4828-CF76-B998-792F2CD07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614" y="1230745"/>
            <a:ext cx="6599067" cy="439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245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476131" y="1048553"/>
            <a:ext cx="5750422" cy="4759172"/>
          </a:xfrm>
          <a:prstGeom prst="rect">
            <a:avLst/>
          </a:prstGeom>
          <a:solidFill>
            <a:srgbClr val="FFC627"/>
          </a:solidFill>
        </p:spPr>
        <p:txBody>
          <a:bodyPr/>
          <a:lstStyle/>
          <a:p>
            <a:endParaRPr lang="en-US"/>
          </a:p>
        </p:txBody>
      </p:sp>
      <p:sp>
        <p:nvSpPr>
          <p:cNvPr id="4" name="Object 3"/>
          <p:cNvSpPr/>
          <p:nvPr/>
        </p:nvSpPr>
        <p:spPr>
          <a:xfrm>
            <a:off x="6096000" y="1048554"/>
            <a:ext cx="5616821" cy="4759172"/>
          </a:xfrm>
          <a:prstGeom prst="rect">
            <a:avLst/>
          </a:prstGeom>
          <a:solidFill>
            <a:srgbClr val="8C1D40"/>
          </a:solidFill>
        </p:spPr>
        <p:txBody>
          <a:bodyPr/>
          <a:lstStyle/>
          <a:p>
            <a:endParaRPr lang="en-US"/>
          </a:p>
        </p:txBody>
      </p:sp>
      <p:sp>
        <p:nvSpPr>
          <p:cNvPr id="5" name="Object 4"/>
          <p:cNvSpPr/>
          <p:nvPr/>
        </p:nvSpPr>
        <p:spPr>
          <a:xfrm>
            <a:off x="6262347" y="1955708"/>
            <a:ext cx="5406348" cy="704674"/>
          </a:xfrm>
          <a:prstGeom prst="rect">
            <a:avLst/>
          </a:prstGeom>
          <a:noFill/>
        </p:spPr>
        <p:txBody>
          <a:bodyPr wrap="square" lIns="0" tIns="0" rIns="0" bIns="0" rtlCol="0" anchor="t"/>
          <a:lstStyle/>
          <a:p>
            <a:pPr algn="ctr">
              <a:lnSpc>
                <a:spcPts val="5569"/>
              </a:lnSpc>
              <a:buNone/>
            </a:pPr>
            <a:r>
              <a:rPr lang="en-US" sz="5625" b="1" dirty="0">
                <a:solidFill>
                  <a:srgbClr val="FFFFFF"/>
                </a:solidFill>
                <a:latin typeface="+mj-lt"/>
                <a:ea typeface="Source Sans Pro" pitchFamily="34" charset="-122"/>
                <a:cs typeface="Source Sans Pro" pitchFamily="34" charset="-120"/>
              </a:rPr>
              <a:t>Algorithmic Photo Checker Failed to Detect Open Eyes</a:t>
            </a:r>
            <a:endParaRPr lang="en-US" dirty="0">
              <a:latin typeface="+mj-lt"/>
            </a:endParaRPr>
          </a:p>
        </p:txBody>
      </p:sp>
      <p:sp>
        <p:nvSpPr>
          <p:cNvPr id="7" name="Object 6"/>
          <p:cNvSpPr/>
          <p:nvPr/>
        </p:nvSpPr>
        <p:spPr>
          <a:xfrm>
            <a:off x="6507965" y="3302861"/>
            <a:ext cx="4914861" cy="0"/>
          </a:xfrm>
          <a:prstGeom prst="line">
            <a:avLst/>
          </a:prstGeom>
          <a:noFill/>
          <a:ln w="12700">
            <a:solidFill>
              <a:srgbClr val="FFFFFF">
                <a:alpha val="20000"/>
              </a:srgbClr>
            </a:solidFill>
            <a:prstDash val="solid"/>
            <a:miter lim="800000"/>
          </a:ln>
        </p:spPr>
        <p:txBody>
          <a:bodyPr/>
          <a:lstStyle/>
          <a:p>
            <a:endParaRPr lang="en-US"/>
          </a:p>
        </p:txBody>
      </p:sp>
      <p:sp>
        <p:nvSpPr>
          <p:cNvPr id="8" name="Object 7"/>
          <p:cNvSpPr/>
          <p:nvPr/>
        </p:nvSpPr>
        <p:spPr>
          <a:xfrm>
            <a:off x="6441910" y="5303458"/>
            <a:ext cx="5055553" cy="504267"/>
          </a:xfrm>
          <a:prstGeom prst="rect">
            <a:avLst/>
          </a:prstGeom>
          <a:noFill/>
        </p:spPr>
        <p:txBody>
          <a:bodyPr wrap="square" lIns="0" tIns="0" rIns="0" bIns="0" rtlCol="0" anchor="t"/>
          <a:lstStyle/>
          <a:p>
            <a:pPr marL="171450" indent="-171450" algn="l">
              <a:lnSpc>
                <a:spcPts val="1188"/>
              </a:lnSpc>
              <a:spcBef>
                <a:spcPts val="2711"/>
              </a:spcBef>
              <a:buFont typeface="Arial" panose="020B0604020202020204" pitchFamily="34" charset="0"/>
              <a:buChar char="•"/>
            </a:pPr>
            <a:r>
              <a:rPr lang="en-US" sz="1000" b="1" dirty="0">
                <a:solidFill>
                  <a:schemeClr val="bg1"/>
                </a:solidFill>
                <a:ea typeface="Source Sans Pro" pitchFamily="34" charset="-122"/>
                <a:cs typeface="Source Sans Pro" pitchFamily="34" charset="-120"/>
              </a:rPr>
              <a:t>Source of story: </a:t>
            </a:r>
            <a:r>
              <a:rPr lang="en-US" sz="1000" b="1" dirty="0">
                <a:solidFill>
                  <a:srgbClr val="11A9E2"/>
                </a:solidFill>
                <a:ea typeface="Source Sans Pro" pitchFamily="34" charset="-122"/>
                <a:cs typeface="Source Sans Pro" pitchFamily="34" charset="-120"/>
              </a:rPr>
              <a:t>https://</a:t>
            </a:r>
            <a:r>
              <a:rPr lang="en-US" sz="1000" b="1" dirty="0" err="1">
                <a:solidFill>
                  <a:srgbClr val="11A9E2"/>
                </a:solidFill>
                <a:ea typeface="Source Sans Pro" pitchFamily="34" charset="-122"/>
                <a:cs typeface="Source Sans Pro" pitchFamily="34" charset="-120"/>
              </a:rPr>
              <a:t>qz.com</a:t>
            </a:r>
            <a:r>
              <a:rPr lang="en-US" sz="1000" b="1" dirty="0">
                <a:solidFill>
                  <a:srgbClr val="11A9E2"/>
                </a:solidFill>
                <a:ea typeface="Source Sans Pro" pitchFamily="34" charset="-122"/>
                <a:cs typeface="Source Sans Pro" pitchFamily="34" charset="-120"/>
              </a:rPr>
              <a:t>/857122/an-algorithm-rejected-an-asian-mans-passport-photo-for-having-closed-eyes</a:t>
            </a:r>
            <a:endParaRPr lang="en-US" sz="1000" b="1" dirty="0">
              <a:solidFill>
                <a:srgbClr val="FFFFFF"/>
              </a:solidFill>
              <a:ea typeface="Source Sans Pro" pitchFamily="34" charset="-122"/>
              <a:cs typeface="Source Sans Pro" pitchFamily="34" charset="-120"/>
            </a:endParaRPr>
          </a:p>
          <a:p>
            <a:pPr marL="171450" indent="-171450" algn="l">
              <a:lnSpc>
                <a:spcPts val="1188"/>
              </a:lnSpc>
              <a:buFont typeface="Arial" panose="020B0604020202020204" pitchFamily="34" charset="0"/>
              <a:buChar char="•"/>
            </a:pPr>
            <a:r>
              <a:rPr lang="en-US" sz="1000" b="1" dirty="0">
                <a:solidFill>
                  <a:schemeClr val="bg1"/>
                </a:solidFill>
                <a:ea typeface="Source Sans Pro" pitchFamily="34" charset="-122"/>
                <a:cs typeface="Source Sans Pro" pitchFamily="34" charset="-120"/>
              </a:rPr>
              <a:t>Photo: </a:t>
            </a:r>
            <a:r>
              <a:rPr lang="en-US" sz="1000" b="1" dirty="0">
                <a:solidFill>
                  <a:srgbClr val="11A9E2"/>
                </a:solidFill>
                <a:ea typeface="Source Sans Pro" pitchFamily="34" charset="-122"/>
                <a:cs typeface="Source Sans Pro" pitchFamily="34" charset="-120"/>
              </a:rPr>
              <a:t>Reuters/Handout from Richard Lee</a:t>
            </a:r>
            <a:endParaRPr lang="en-US" sz="1000" dirty="0"/>
          </a:p>
        </p:txBody>
      </p:sp>
      <p:pic>
        <p:nvPicPr>
          <p:cNvPr id="10" name="Picture 9" descr="A person with short black hair and a purple jacket&#10;&#10;Description automatically generated">
            <a:extLst>
              <a:ext uri="{FF2B5EF4-FFF2-40B4-BE49-F238E27FC236}">
                <a16:creationId xmlns:a16="http://schemas.microsoft.com/office/drawing/2014/main" id="{0347CBC0-A249-EEA0-7334-A0102DF987A0}"/>
              </a:ext>
            </a:extLst>
          </p:cNvPr>
          <p:cNvPicPr>
            <a:picLocks noChangeAspect="1"/>
          </p:cNvPicPr>
          <p:nvPr/>
        </p:nvPicPr>
        <p:blipFill rotWithShape="1">
          <a:blip r:embed="rId3"/>
          <a:srcRect l="5161" r="27815" b="4535"/>
          <a:stretch/>
        </p:blipFill>
        <p:spPr>
          <a:xfrm>
            <a:off x="461624" y="1048554"/>
            <a:ext cx="5706296" cy="4759178"/>
          </a:xfrm>
          <a:prstGeom prst="rect">
            <a:avLst/>
          </a:prstGeom>
        </p:spPr>
      </p:pic>
    </p:spTree>
    <p:extLst>
      <p:ext uri="{BB962C8B-B14F-4D97-AF65-F5344CB8AC3E}">
        <p14:creationId xmlns:p14="http://schemas.microsoft.com/office/powerpoint/2010/main" val="3233890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
            <a:extLst>
              <a:ext uri="{FF2B5EF4-FFF2-40B4-BE49-F238E27FC236}">
                <a16:creationId xmlns:a16="http://schemas.microsoft.com/office/drawing/2014/main" id="{CDD605DA-1296-3841-2E5A-8C149B41F635}"/>
              </a:ext>
            </a:extLst>
          </p:cNvPr>
          <p:cNvSpPr/>
          <p:nvPr/>
        </p:nvSpPr>
        <p:spPr>
          <a:xfrm>
            <a:off x="95226" y="95227"/>
            <a:ext cx="11998500" cy="1872722"/>
          </a:xfrm>
          <a:prstGeom prst="rect">
            <a:avLst/>
          </a:prstGeom>
          <a:solidFill>
            <a:srgbClr val="8C1D40"/>
          </a:solidFill>
        </p:spPr>
        <p:txBody>
          <a:bodyPr/>
          <a:lstStyle/>
          <a:p>
            <a:endParaRPr lang="en-US"/>
          </a:p>
        </p:txBody>
      </p:sp>
      <p:sp>
        <p:nvSpPr>
          <p:cNvPr id="2" name="Title 1">
            <a:extLst>
              <a:ext uri="{FF2B5EF4-FFF2-40B4-BE49-F238E27FC236}">
                <a16:creationId xmlns:a16="http://schemas.microsoft.com/office/drawing/2014/main" id="{77578446-A472-10B8-FC03-B729B7734B56}"/>
              </a:ext>
            </a:extLst>
          </p:cNvPr>
          <p:cNvSpPr>
            <a:spLocks noGrp="1"/>
          </p:cNvSpPr>
          <p:nvPr>
            <p:ph type="title"/>
          </p:nvPr>
        </p:nvSpPr>
        <p:spPr>
          <a:xfrm>
            <a:off x="536448" y="291973"/>
            <a:ext cx="11070336" cy="1325563"/>
          </a:xfrm>
        </p:spPr>
        <p:txBody>
          <a:bodyPr>
            <a:normAutofit fontScale="90000"/>
          </a:bodyPr>
          <a:lstStyle/>
          <a:p>
            <a:pPr algn="ctr"/>
            <a:r>
              <a:rPr lang="en-US" dirty="0">
                <a:solidFill>
                  <a:schemeClr val="bg1"/>
                </a:solidFill>
              </a:rPr>
              <a:t>How Inclusive Excellence </a:t>
            </a:r>
            <a:br>
              <a:rPr lang="en-US" dirty="0">
                <a:solidFill>
                  <a:schemeClr val="bg1"/>
                </a:solidFill>
              </a:rPr>
            </a:br>
            <a:r>
              <a:rPr lang="en-US" dirty="0">
                <a:solidFill>
                  <a:schemeClr val="bg1"/>
                </a:solidFill>
              </a:rPr>
              <a:t>Support Our Fields?</a:t>
            </a:r>
          </a:p>
        </p:txBody>
      </p:sp>
      <p:sp>
        <p:nvSpPr>
          <p:cNvPr id="16" name="Object 6">
            <a:extLst>
              <a:ext uri="{FF2B5EF4-FFF2-40B4-BE49-F238E27FC236}">
                <a16:creationId xmlns:a16="http://schemas.microsoft.com/office/drawing/2014/main" id="{24AAC266-0088-B6E0-258B-8B3BD9F103E4}"/>
              </a:ext>
            </a:extLst>
          </p:cNvPr>
          <p:cNvSpPr/>
          <p:nvPr/>
        </p:nvSpPr>
        <p:spPr>
          <a:xfrm>
            <a:off x="50847" y="2406247"/>
            <a:ext cx="6000774" cy="4356526"/>
          </a:xfrm>
          <a:prstGeom prst="rect">
            <a:avLst/>
          </a:prstGeom>
          <a:solidFill>
            <a:srgbClr val="FFFFFF"/>
          </a:solidFill>
        </p:spPr>
        <p:txBody>
          <a:bodyPr/>
          <a:lstStyle/>
          <a:p>
            <a:r>
              <a:rPr lang="en-US" sz="2400" b="1" dirty="0"/>
              <a:t>Inclusive Excellence Can Help To:</a:t>
            </a:r>
          </a:p>
          <a:p>
            <a:endParaRPr lang="en-US" sz="2400" b="1" dirty="0"/>
          </a:p>
          <a:p>
            <a:pPr marL="342900" indent="-342900">
              <a:buFont typeface="Arial" panose="020B0604020202020204" pitchFamily="34" charset="0"/>
              <a:buChar char="•"/>
            </a:pPr>
            <a:r>
              <a:rPr lang="en-US" sz="2400" dirty="0"/>
              <a:t>Avoid making assumptions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Avoid unconscious biases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Consider others’ perspectives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Create inclusive solutions</a:t>
            </a:r>
          </a:p>
          <a:p>
            <a:pPr marL="342900" indent="-342900">
              <a:buFont typeface="Arial" panose="020B0604020202020204" pitchFamily="34" charset="0"/>
              <a:buChar char="•"/>
            </a:pPr>
            <a:endParaRPr lang="en-US" sz="2400" dirty="0"/>
          </a:p>
          <a:p>
            <a:endParaRPr lang="en-US" sz="2400" b="1" dirty="0"/>
          </a:p>
          <a:p>
            <a:pPr marL="342900" indent="-342900">
              <a:buFont typeface="Arial" panose="020B0604020202020204" pitchFamily="34" charset="0"/>
              <a:buChar char="•"/>
            </a:pPr>
            <a:endParaRPr lang="en-US" sz="2400" b="1" dirty="0"/>
          </a:p>
        </p:txBody>
      </p:sp>
      <p:sp>
        <p:nvSpPr>
          <p:cNvPr id="3" name="Object 6">
            <a:extLst>
              <a:ext uri="{FF2B5EF4-FFF2-40B4-BE49-F238E27FC236}">
                <a16:creationId xmlns:a16="http://schemas.microsoft.com/office/drawing/2014/main" id="{D88993F1-AC66-B9D4-1B32-EB2853D7C72A}"/>
              </a:ext>
            </a:extLst>
          </p:cNvPr>
          <p:cNvSpPr/>
          <p:nvPr/>
        </p:nvSpPr>
        <p:spPr>
          <a:xfrm>
            <a:off x="6191226" y="2406247"/>
            <a:ext cx="6000774" cy="4356526"/>
          </a:xfrm>
          <a:prstGeom prst="rect">
            <a:avLst/>
          </a:prstGeom>
          <a:solidFill>
            <a:srgbClr val="FFFFFF"/>
          </a:solidFill>
        </p:spPr>
        <p:txBody>
          <a:bodyPr/>
          <a:lstStyle/>
          <a:p>
            <a:r>
              <a:rPr lang="en-US" sz="2400" b="1" dirty="0"/>
              <a:t>Inclusive Design Can Help To:</a:t>
            </a:r>
          </a:p>
          <a:p>
            <a:endParaRPr lang="en-US" sz="2400" b="1" dirty="0"/>
          </a:p>
          <a:p>
            <a:pPr marL="342900" indent="-342900">
              <a:buFont typeface="Arial" panose="020B0604020202020204" pitchFamily="34" charset="0"/>
              <a:buChar char="•"/>
            </a:pPr>
            <a:r>
              <a:rPr lang="en-US" sz="2400" dirty="0"/>
              <a:t>Increases Accessibility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Improves Safety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Enhances Usability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Sparks Innovation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Promotes Diversity</a:t>
            </a:r>
          </a:p>
          <a:p>
            <a:endParaRPr lang="en-US" sz="2400" b="1" dirty="0"/>
          </a:p>
          <a:p>
            <a:pPr marL="342900" indent="-342900">
              <a:buFont typeface="Arial" panose="020B0604020202020204" pitchFamily="34" charset="0"/>
              <a:buChar char="•"/>
            </a:pPr>
            <a:endParaRPr lang="en-US" sz="2400" b="1" dirty="0"/>
          </a:p>
        </p:txBody>
      </p:sp>
    </p:spTree>
    <p:extLst>
      <p:ext uri="{BB962C8B-B14F-4D97-AF65-F5344CB8AC3E}">
        <p14:creationId xmlns:p14="http://schemas.microsoft.com/office/powerpoint/2010/main" val="1742084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
            <a:extLst>
              <a:ext uri="{FF2B5EF4-FFF2-40B4-BE49-F238E27FC236}">
                <a16:creationId xmlns:a16="http://schemas.microsoft.com/office/drawing/2014/main" id="{CDD605DA-1296-3841-2E5A-8C149B41F635}"/>
              </a:ext>
            </a:extLst>
          </p:cNvPr>
          <p:cNvSpPr/>
          <p:nvPr/>
        </p:nvSpPr>
        <p:spPr>
          <a:xfrm>
            <a:off x="95226" y="95227"/>
            <a:ext cx="11998500" cy="1872722"/>
          </a:xfrm>
          <a:prstGeom prst="rect">
            <a:avLst/>
          </a:prstGeom>
          <a:solidFill>
            <a:srgbClr val="8C1D40"/>
          </a:solidFill>
        </p:spPr>
        <p:txBody>
          <a:bodyPr/>
          <a:lstStyle/>
          <a:p>
            <a:endParaRPr lang="en-US"/>
          </a:p>
        </p:txBody>
      </p:sp>
      <p:sp>
        <p:nvSpPr>
          <p:cNvPr id="2" name="Title 1">
            <a:extLst>
              <a:ext uri="{FF2B5EF4-FFF2-40B4-BE49-F238E27FC236}">
                <a16:creationId xmlns:a16="http://schemas.microsoft.com/office/drawing/2014/main" id="{77578446-A472-10B8-FC03-B729B7734B56}"/>
              </a:ext>
            </a:extLst>
          </p:cNvPr>
          <p:cNvSpPr>
            <a:spLocks noGrp="1"/>
          </p:cNvSpPr>
          <p:nvPr>
            <p:ph type="title"/>
          </p:nvPr>
        </p:nvSpPr>
        <p:spPr>
          <a:xfrm>
            <a:off x="536448" y="291973"/>
            <a:ext cx="11070336" cy="1325563"/>
          </a:xfrm>
        </p:spPr>
        <p:txBody>
          <a:bodyPr>
            <a:normAutofit/>
          </a:bodyPr>
          <a:lstStyle/>
          <a:p>
            <a:pPr algn="ctr"/>
            <a:r>
              <a:rPr lang="en-US" dirty="0">
                <a:solidFill>
                  <a:schemeClr val="bg1"/>
                </a:solidFill>
              </a:rPr>
              <a:t>Example of Inclusive Designs</a:t>
            </a:r>
          </a:p>
        </p:txBody>
      </p:sp>
      <p:sp>
        <p:nvSpPr>
          <p:cNvPr id="16" name="Object 6">
            <a:extLst>
              <a:ext uri="{FF2B5EF4-FFF2-40B4-BE49-F238E27FC236}">
                <a16:creationId xmlns:a16="http://schemas.microsoft.com/office/drawing/2014/main" id="{24AAC266-0088-B6E0-258B-8B3BD9F103E4}"/>
              </a:ext>
            </a:extLst>
          </p:cNvPr>
          <p:cNvSpPr/>
          <p:nvPr/>
        </p:nvSpPr>
        <p:spPr>
          <a:xfrm>
            <a:off x="50846" y="2406247"/>
            <a:ext cx="11555937" cy="4356526"/>
          </a:xfrm>
          <a:prstGeom prst="rect">
            <a:avLst/>
          </a:prstGeom>
          <a:solidFill>
            <a:srgbClr val="FFFFFF"/>
          </a:solidFill>
        </p:spPr>
        <p:txBody>
          <a:bodyPr/>
          <a:lstStyle/>
          <a:p>
            <a:endParaRPr lang="en-US" sz="2800" b="1" dirty="0"/>
          </a:p>
          <a:p>
            <a:pPr marL="342900" indent="-342900">
              <a:buFont typeface="Arial" panose="020B0604020202020204" pitchFamily="34" charset="0"/>
              <a:buChar char="•"/>
            </a:pPr>
            <a:r>
              <a:rPr lang="en-US" sz="2800" dirty="0"/>
              <a:t>Curb Cuts</a:t>
            </a:r>
          </a:p>
          <a:p>
            <a:pPr marL="800100" lvl="1" indent="-342900">
              <a:lnSpc>
                <a:spcPct val="150000"/>
              </a:lnSpc>
              <a:buFont typeface="Arial" panose="020B0604020202020204" pitchFamily="34" charset="0"/>
              <a:buChar char="•"/>
            </a:pPr>
            <a:r>
              <a:rPr lang="en-US" sz="2800" dirty="0"/>
              <a:t>Initially for people using wheelchairs</a:t>
            </a:r>
          </a:p>
          <a:p>
            <a:pPr marL="800100" lvl="1" indent="-342900">
              <a:lnSpc>
                <a:spcPct val="150000"/>
              </a:lnSpc>
              <a:buFont typeface="Arial" panose="020B0604020202020204" pitchFamily="34" charset="0"/>
              <a:buChar char="•"/>
            </a:pPr>
            <a:r>
              <a:rPr lang="en-US" sz="2800" dirty="0"/>
              <a:t>Used by </a:t>
            </a:r>
          </a:p>
          <a:p>
            <a:pPr marL="1257300" lvl="2" indent="-342900">
              <a:lnSpc>
                <a:spcPct val="150000"/>
              </a:lnSpc>
              <a:buFont typeface="Arial" panose="020B0604020202020204" pitchFamily="34" charset="0"/>
              <a:buChar char="•"/>
            </a:pPr>
            <a:r>
              <a:rPr lang="en-US" sz="2800" dirty="0"/>
              <a:t>Parents with strollers</a:t>
            </a:r>
          </a:p>
          <a:p>
            <a:pPr marL="1257300" lvl="2" indent="-342900">
              <a:lnSpc>
                <a:spcPct val="150000"/>
              </a:lnSpc>
              <a:buFont typeface="Arial" panose="020B0604020202020204" pitchFamily="34" charset="0"/>
              <a:buChar char="•"/>
            </a:pPr>
            <a:r>
              <a:rPr lang="en-US" sz="2800" dirty="0"/>
              <a:t>Delivery people with carts</a:t>
            </a:r>
          </a:p>
          <a:p>
            <a:pPr marL="1257300" lvl="2" indent="-342900">
              <a:lnSpc>
                <a:spcPct val="150000"/>
              </a:lnSpc>
              <a:buFont typeface="Arial" panose="020B0604020202020204" pitchFamily="34" charset="0"/>
              <a:buChar char="•"/>
            </a:pPr>
            <a:r>
              <a:rPr lang="en-US" sz="2800" dirty="0"/>
              <a:t>Bikers </a:t>
            </a:r>
          </a:p>
          <a:p>
            <a:pPr lvl="1"/>
            <a:endParaRPr lang="en-US" sz="2800" dirty="0"/>
          </a:p>
          <a:p>
            <a:pPr marL="342900" indent="-342900">
              <a:buFont typeface="Arial" panose="020B0604020202020204" pitchFamily="34" charset="0"/>
              <a:buChar char="•"/>
            </a:pPr>
            <a:endParaRPr lang="en-US" sz="2800" dirty="0"/>
          </a:p>
          <a:p>
            <a:r>
              <a:rPr lang="en-US" sz="2800" b="1" dirty="0"/>
              <a:t>	</a:t>
            </a:r>
          </a:p>
          <a:p>
            <a:pPr marL="342900" indent="-342900">
              <a:buFont typeface="Arial" panose="020B0604020202020204" pitchFamily="34" charset="0"/>
              <a:buChar char="•"/>
            </a:pPr>
            <a:endParaRPr lang="en-US" sz="2800" b="1" dirty="0"/>
          </a:p>
        </p:txBody>
      </p:sp>
      <p:pic>
        <p:nvPicPr>
          <p:cNvPr id="3074" name="Picture 2" descr="The Curb-Cut Effect - NCI">
            <a:extLst>
              <a:ext uri="{FF2B5EF4-FFF2-40B4-BE49-F238E27FC236}">
                <a16:creationId xmlns:a16="http://schemas.microsoft.com/office/drawing/2014/main" id="{958556C0-BE13-8126-82F5-BFADA7336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499" y="2852608"/>
            <a:ext cx="4609083" cy="3910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014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
            <a:extLst>
              <a:ext uri="{FF2B5EF4-FFF2-40B4-BE49-F238E27FC236}">
                <a16:creationId xmlns:a16="http://schemas.microsoft.com/office/drawing/2014/main" id="{CDD605DA-1296-3841-2E5A-8C149B41F635}"/>
              </a:ext>
            </a:extLst>
          </p:cNvPr>
          <p:cNvSpPr/>
          <p:nvPr/>
        </p:nvSpPr>
        <p:spPr>
          <a:xfrm>
            <a:off x="95226" y="95227"/>
            <a:ext cx="11998500" cy="1872722"/>
          </a:xfrm>
          <a:prstGeom prst="rect">
            <a:avLst/>
          </a:prstGeom>
          <a:solidFill>
            <a:srgbClr val="8C1D40"/>
          </a:solidFill>
        </p:spPr>
        <p:txBody>
          <a:bodyPr/>
          <a:lstStyle/>
          <a:p>
            <a:endParaRPr lang="en-US"/>
          </a:p>
        </p:txBody>
      </p:sp>
      <p:sp>
        <p:nvSpPr>
          <p:cNvPr id="2" name="Title 1">
            <a:extLst>
              <a:ext uri="{FF2B5EF4-FFF2-40B4-BE49-F238E27FC236}">
                <a16:creationId xmlns:a16="http://schemas.microsoft.com/office/drawing/2014/main" id="{77578446-A472-10B8-FC03-B729B7734B56}"/>
              </a:ext>
            </a:extLst>
          </p:cNvPr>
          <p:cNvSpPr>
            <a:spLocks noGrp="1"/>
          </p:cNvSpPr>
          <p:nvPr>
            <p:ph type="title"/>
          </p:nvPr>
        </p:nvSpPr>
        <p:spPr>
          <a:xfrm>
            <a:off x="536448" y="291973"/>
            <a:ext cx="11070336" cy="1325563"/>
          </a:xfrm>
        </p:spPr>
        <p:txBody>
          <a:bodyPr>
            <a:normAutofit/>
          </a:bodyPr>
          <a:lstStyle/>
          <a:p>
            <a:pPr algn="ctr"/>
            <a:r>
              <a:rPr lang="en-US" dirty="0">
                <a:solidFill>
                  <a:schemeClr val="bg1"/>
                </a:solidFill>
              </a:rPr>
              <a:t>Example of Inclusive Designs</a:t>
            </a:r>
          </a:p>
        </p:txBody>
      </p:sp>
      <p:sp>
        <p:nvSpPr>
          <p:cNvPr id="16" name="Object 6">
            <a:extLst>
              <a:ext uri="{FF2B5EF4-FFF2-40B4-BE49-F238E27FC236}">
                <a16:creationId xmlns:a16="http://schemas.microsoft.com/office/drawing/2014/main" id="{24AAC266-0088-B6E0-258B-8B3BD9F103E4}"/>
              </a:ext>
            </a:extLst>
          </p:cNvPr>
          <p:cNvSpPr/>
          <p:nvPr/>
        </p:nvSpPr>
        <p:spPr>
          <a:xfrm>
            <a:off x="50846" y="2406247"/>
            <a:ext cx="11555937" cy="4356526"/>
          </a:xfrm>
          <a:prstGeom prst="rect">
            <a:avLst/>
          </a:prstGeom>
          <a:solidFill>
            <a:srgbClr val="FFFFFF"/>
          </a:solidFill>
        </p:spPr>
        <p:txBody>
          <a:bodyPr/>
          <a:lstStyle/>
          <a:p>
            <a:endParaRPr lang="en-US" sz="2400" dirty="0"/>
          </a:p>
          <a:p>
            <a:pPr marL="342900" indent="-342900">
              <a:buFont typeface="Arial" panose="020B0604020202020204" pitchFamily="34" charset="0"/>
              <a:buChar char="•"/>
            </a:pPr>
            <a:r>
              <a:rPr lang="en-US" sz="2400" dirty="0"/>
              <a:t>Automatic Doors</a:t>
            </a:r>
          </a:p>
          <a:p>
            <a:pPr marL="800100" lvl="1" indent="-342900">
              <a:lnSpc>
                <a:spcPct val="150000"/>
              </a:lnSpc>
              <a:buFont typeface="Arial" panose="020B0604020202020204" pitchFamily="34" charset="0"/>
              <a:buChar char="•"/>
            </a:pPr>
            <a:r>
              <a:rPr lang="en-US" sz="2400" dirty="0"/>
              <a:t>Initial design to assist people with mobility impairments</a:t>
            </a:r>
          </a:p>
          <a:p>
            <a:pPr marL="800100" lvl="1" indent="-342900">
              <a:lnSpc>
                <a:spcPct val="150000"/>
              </a:lnSpc>
              <a:buFont typeface="Arial" panose="020B0604020202020204" pitchFamily="34" charset="0"/>
              <a:buChar char="•"/>
            </a:pPr>
            <a:r>
              <a:rPr lang="en-US" sz="2400" dirty="0"/>
              <a:t>Used by</a:t>
            </a:r>
          </a:p>
          <a:p>
            <a:pPr marL="1257300" lvl="2" indent="-342900">
              <a:lnSpc>
                <a:spcPct val="150000"/>
              </a:lnSpc>
              <a:buFont typeface="Arial" panose="020B0604020202020204" pitchFamily="34" charset="0"/>
              <a:buChar char="•"/>
            </a:pPr>
            <a:r>
              <a:rPr lang="en-US" sz="2400" dirty="0"/>
              <a:t>People with full hands</a:t>
            </a:r>
          </a:p>
          <a:p>
            <a:pPr marL="1257300" lvl="2" indent="-342900">
              <a:lnSpc>
                <a:spcPct val="150000"/>
              </a:lnSpc>
              <a:buFont typeface="Arial" panose="020B0604020202020204" pitchFamily="34" charset="0"/>
              <a:buChar char="•"/>
            </a:pPr>
            <a:r>
              <a:rPr lang="en-US" sz="2400" dirty="0"/>
              <a:t>Parents with strollers</a:t>
            </a:r>
          </a:p>
          <a:p>
            <a:pPr marL="1257300" lvl="2" indent="-342900">
              <a:lnSpc>
                <a:spcPct val="150000"/>
              </a:lnSpc>
              <a:buFont typeface="Arial" panose="020B0604020202020204" pitchFamily="34" charset="0"/>
              <a:buChar char="•"/>
            </a:pPr>
            <a:r>
              <a:rPr lang="en-US" sz="2400" dirty="0"/>
              <a:t>Elders in carts</a:t>
            </a:r>
          </a:p>
          <a:p>
            <a:endParaRPr lang="en-US" sz="2400" dirty="0"/>
          </a:p>
          <a:p>
            <a:pPr marL="342900" indent="-342900">
              <a:buFont typeface="Arial" panose="020B0604020202020204" pitchFamily="34" charset="0"/>
              <a:buChar char="•"/>
            </a:pPr>
            <a:endParaRPr lang="en-US" sz="2400" b="1" dirty="0"/>
          </a:p>
        </p:txBody>
      </p:sp>
      <p:pic>
        <p:nvPicPr>
          <p:cNvPr id="4102" name="Picture 6" descr="Automatic Sliding Doors and Door ...">
            <a:extLst>
              <a:ext uri="{FF2B5EF4-FFF2-40B4-BE49-F238E27FC236}">
                <a16:creationId xmlns:a16="http://schemas.microsoft.com/office/drawing/2014/main" id="{FF84EB77-998C-EB37-E075-51A1E199C6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222" b="16241"/>
          <a:stretch/>
        </p:blipFill>
        <p:spPr bwMode="auto">
          <a:xfrm>
            <a:off x="8388350" y="3429000"/>
            <a:ext cx="3803650" cy="249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628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
            <a:extLst>
              <a:ext uri="{FF2B5EF4-FFF2-40B4-BE49-F238E27FC236}">
                <a16:creationId xmlns:a16="http://schemas.microsoft.com/office/drawing/2014/main" id="{CDD605DA-1296-3841-2E5A-8C149B41F635}"/>
              </a:ext>
            </a:extLst>
          </p:cNvPr>
          <p:cNvSpPr/>
          <p:nvPr/>
        </p:nvSpPr>
        <p:spPr>
          <a:xfrm>
            <a:off x="95226" y="95227"/>
            <a:ext cx="11998500" cy="1872722"/>
          </a:xfrm>
          <a:prstGeom prst="rect">
            <a:avLst/>
          </a:prstGeom>
          <a:solidFill>
            <a:srgbClr val="8C1D40"/>
          </a:solidFill>
        </p:spPr>
        <p:txBody>
          <a:bodyPr/>
          <a:lstStyle/>
          <a:p>
            <a:endParaRPr lang="en-US"/>
          </a:p>
        </p:txBody>
      </p:sp>
      <p:sp>
        <p:nvSpPr>
          <p:cNvPr id="2" name="Title 1">
            <a:extLst>
              <a:ext uri="{FF2B5EF4-FFF2-40B4-BE49-F238E27FC236}">
                <a16:creationId xmlns:a16="http://schemas.microsoft.com/office/drawing/2014/main" id="{77578446-A472-10B8-FC03-B729B7734B56}"/>
              </a:ext>
            </a:extLst>
          </p:cNvPr>
          <p:cNvSpPr>
            <a:spLocks noGrp="1"/>
          </p:cNvSpPr>
          <p:nvPr>
            <p:ph type="title"/>
          </p:nvPr>
        </p:nvSpPr>
        <p:spPr>
          <a:xfrm>
            <a:off x="536448" y="291973"/>
            <a:ext cx="11070336" cy="1325563"/>
          </a:xfrm>
        </p:spPr>
        <p:txBody>
          <a:bodyPr>
            <a:normAutofit/>
          </a:bodyPr>
          <a:lstStyle/>
          <a:p>
            <a:pPr algn="ctr"/>
            <a:r>
              <a:rPr lang="en-US" dirty="0">
                <a:solidFill>
                  <a:schemeClr val="bg1"/>
                </a:solidFill>
              </a:rPr>
              <a:t>Example of Inclusive Designs</a:t>
            </a:r>
          </a:p>
        </p:txBody>
      </p:sp>
      <p:sp>
        <p:nvSpPr>
          <p:cNvPr id="16" name="Object 6">
            <a:extLst>
              <a:ext uri="{FF2B5EF4-FFF2-40B4-BE49-F238E27FC236}">
                <a16:creationId xmlns:a16="http://schemas.microsoft.com/office/drawing/2014/main" id="{24AAC266-0088-B6E0-258B-8B3BD9F103E4}"/>
              </a:ext>
            </a:extLst>
          </p:cNvPr>
          <p:cNvSpPr/>
          <p:nvPr/>
        </p:nvSpPr>
        <p:spPr>
          <a:xfrm>
            <a:off x="50847" y="2406247"/>
            <a:ext cx="6000774" cy="4356526"/>
          </a:xfrm>
          <a:prstGeom prst="rect">
            <a:avLst/>
          </a:prstGeom>
          <a:solidFill>
            <a:srgbClr val="FFFFFF"/>
          </a:solidFill>
        </p:spPr>
        <p:txBody>
          <a:bodyPr/>
          <a:lstStyle/>
          <a:p>
            <a:pPr marL="342900" indent="-342900">
              <a:buFont typeface="Arial" panose="020B0604020202020204" pitchFamily="34" charset="0"/>
              <a:buChar char="•"/>
            </a:pPr>
            <a:r>
              <a:rPr lang="en-US" sz="2400" dirty="0"/>
              <a:t>Utensils Design (OXXO)</a:t>
            </a:r>
          </a:p>
          <a:p>
            <a:pPr marL="800100" lvl="1" indent="-342900">
              <a:lnSpc>
                <a:spcPct val="150000"/>
              </a:lnSpc>
              <a:buFont typeface="Arial" panose="020B0604020202020204" pitchFamily="34" charset="0"/>
              <a:buChar char="•"/>
            </a:pPr>
            <a:r>
              <a:rPr lang="en-US" sz="2400" dirty="0"/>
              <a:t>Designed to aid elders</a:t>
            </a:r>
          </a:p>
          <a:p>
            <a:pPr marL="800100" lvl="1" indent="-342900">
              <a:lnSpc>
                <a:spcPct val="150000"/>
              </a:lnSpc>
              <a:buFont typeface="Arial" panose="020B0604020202020204" pitchFamily="34" charset="0"/>
              <a:buChar char="•"/>
            </a:pPr>
            <a:r>
              <a:rPr lang="en-US" sz="2400" dirty="0"/>
              <a:t>Used by</a:t>
            </a:r>
          </a:p>
          <a:p>
            <a:pPr marL="1257300" lvl="2" indent="-342900">
              <a:lnSpc>
                <a:spcPct val="150000"/>
              </a:lnSpc>
              <a:buFont typeface="Arial" panose="020B0604020202020204" pitchFamily="34" charset="0"/>
              <a:buChar char="•"/>
            </a:pPr>
            <a:r>
              <a:rPr lang="en-US" sz="2400" dirty="0"/>
              <a:t>anyone</a:t>
            </a:r>
          </a:p>
          <a:p>
            <a:pPr marL="800100" lvl="1" indent="-342900">
              <a:buFont typeface="Arial" panose="020B0604020202020204" pitchFamily="34" charset="0"/>
              <a:buChar char="•"/>
            </a:pPr>
            <a:endParaRPr lang="en-US" sz="2400" dirty="0"/>
          </a:p>
          <a:p>
            <a:endParaRPr lang="en-US" sz="2400" b="1" dirty="0"/>
          </a:p>
          <a:p>
            <a:pPr marL="342900" indent="-342900">
              <a:buFont typeface="Arial" panose="020B0604020202020204" pitchFamily="34" charset="0"/>
              <a:buChar char="•"/>
            </a:pPr>
            <a:endParaRPr lang="en-US" sz="2400" b="1" dirty="0"/>
          </a:p>
        </p:txBody>
      </p:sp>
      <p:pic>
        <p:nvPicPr>
          <p:cNvPr id="5122" name="Picture 2">
            <a:extLst>
              <a:ext uri="{FF2B5EF4-FFF2-40B4-BE49-F238E27FC236}">
                <a16:creationId xmlns:a16="http://schemas.microsoft.com/office/drawing/2014/main" id="{206333C6-8726-0A5E-84F6-6696E9BEB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6713780" y="1820098"/>
            <a:ext cx="3977861" cy="5302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381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
            <a:extLst>
              <a:ext uri="{FF2B5EF4-FFF2-40B4-BE49-F238E27FC236}">
                <a16:creationId xmlns:a16="http://schemas.microsoft.com/office/drawing/2014/main" id="{CDD605DA-1296-3841-2E5A-8C149B41F635}"/>
              </a:ext>
            </a:extLst>
          </p:cNvPr>
          <p:cNvSpPr/>
          <p:nvPr/>
        </p:nvSpPr>
        <p:spPr>
          <a:xfrm>
            <a:off x="95226" y="95227"/>
            <a:ext cx="11998500" cy="1872722"/>
          </a:xfrm>
          <a:prstGeom prst="rect">
            <a:avLst/>
          </a:prstGeom>
          <a:solidFill>
            <a:srgbClr val="8C1D40"/>
          </a:solidFill>
        </p:spPr>
        <p:txBody>
          <a:bodyPr/>
          <a:lstStyle/>
          <a:p>
            <a:endParaRPr lang="en-US"/>
          </a:p>
        </p:txBody>
      </p:sp>
      <p:sp>
        <p:nvSpPr>
          <p:cNvPr id="2" name="Title 1">
            <a:extLst>
              <a:ext uri="{FF2B5EF4-FFF2-40B4-BE49-F238E27FC236}">
                <a16:creationId xmlns:a16="http://schemas.microsoft.com/office/drawing/2014/main" id="{77578446-A472-10B8-FC03-B729B7734B56}"/>
              </a:ext>
            </a:extLst>
          </p:cNvPr>
          <p:cNvSpPr>
            <a:spLocks noGrp="1"/>
          </p:cNvSpPr>
          <p:nvPr>
            <p:ph type="title"/>
          </p:nvPr>
        </p:nvSpPr>
        <p:spPr>
          <a:xfrm>
            <a:off x="536448" y="291973"/>
            <a:ext cx="11070336" cy="1325563"/>
          </a:xfrm>
        </p:spPr>
        <p:txBody>
          <a:bodyPr>
            <a:normAutofit/>
          </a:bodyPr>
          <a:lstStyle/>
          <a:p>
            <a:pPr algn="ctr"/>
            <a:r>
              <a:rPr lang="en-US" dirty="0">
                <a:solidFill>
                  <a:schemeClr val="bg1"/>
                </a:solidFill>
              </a:rPr>
              <a:t>Example of Inclusive Designs</a:t>
            </a:r>
          </a:p>
        </p:txBody>
      </p:sp>
      <p:sp>
        <p:nvSpPr>
          <p:cNvPr id="16" name="Object 6">
            <a:extLst>
              <a:ext uri="{FF2B5EF4-FFF2-40B4-BE49-F238E27FC236}">
                <a16:creationId xmlns:a16="http://schemas.microsoft.com/office/drawing/2014/main" id="{24AAC266-0088-B6E0-258B-8B3BD9F103E4}"/>
              </a:ext>
            </a:extLst>
          </p:cNvPr>
          <p:cNvSpPr/>
          <p:nvPr/>
        </p:nvSpPr>
        <p:spPr>
          <a:xfrm>
            <a:off x="50847" y="2406247"/>
            <a:ext cx="11998500" cy="4356526"/>
          </a:xfrm>
          <a:prstGeom prst="rect">
            <a:avLst/>
          </a:prstGeom>
          <a:solidFill>
            <a:srgbClr val="FFFFFF"/>
          </a:solidFill>
        </p:spPr>
        <p:txBody>
          <a:bodyPr/>
          <a:lstStyle/>
          <a:p>
            <a:pPr marL="342900" indent="-342900">
              <a:buFont typeface="Arial" panose="020B0604020202020204" pitchFamily="34" charset="0"/>
              <a:buChar char="•"/>
            </a:pPr>
            <a:r>
              <a:rPr lang="en-US" sz="2400" dirty="0"/>
              <a:t>Netflix (scary good) captions – they provide detail into the ambient sounds and background music.</a:t>
            </a:r>
          </a:p>
          <a:p>
            <a:pPr marL="800100" lvl="1" indent="-342900">
              <a:lnSpc>
                <a:spcPct val="150000"/>
              </a:lnSpc>
              <a:buFont typeface="Arial" panose="020B0604020202020204" pitchFamily="34" charset="0"/>
              <a:buChar char="•"/>
            </a:pPr>
            <a:r>
              <a:rPr lang="en-US" sz="2400" dirty="0"/>
              <a:t>Originally to aid people with hearing impairment </a:t>
            </a:r>
          </a:p>
          <a:p>
            <a:pPr marL="800100" lvl="1" indent="-342900">
              <a:lnSpc>
                <a:spcPct val="150000"/>
              </a:lnSpc>
              <a:buFont typeface="Arial" panose="020B0604020202020204" pitchFamily="34" charset="0"/>
              <a:buChar char="•"/>
            </a:pPr>
            <a:r>
              <a:rPr lang="en-US" sz="2400" dirty="0"/>
              <a:t>Now used by</a:t>
            </a:r>
          </a:p>
          <a:p>
            <a:pPr marL="1257300" lvl="2" indent="-342900">
              <a:lnSpc>
                <a:spcPct val="150000"/>
              </a:lnSpc>
              <a:buFont typeface="Arial" panose="020B0604020202020204" pitchFamily="34" charset="0"/>
              <a:buChar char="•"/>
            </a:pPr>
            <a:r>
              <a:rPr lang="en-US" sz="2400" dirty="0"/>
              <a:t>People in noise environments</a:t>
            </a:r>
          </a:p>
          <a:p>
            <a:pPr marL="1257300" lvl="2" indent="-342900">
              <a:lnSpc>
                <a:spcPct val="150000"/>
              </a:lnSpc>
              <a:buFont typeface="Arial" panose="020B0604020202020204" pitchFamily="34" charset="0"/>
              <a:buChar char="•"/>
            </a:pPr>
            <a:r>
              <a:rPr lang="en-US" sz="2400" dirty="0"/>
              <a:t>People learning the language</a:t>
            </a:r>
          </a:p>
          <a:p>
            <a:endParaRPr lang="en-US" sz="2400" b="1" dirty="0"/>
          </a:p>
          <a:p>
            <a:pPr marL="342900" indent="-342900">
              <a:buFont typeface="Arial" panose="020B0604020202020204" pitchFamily="34" charset="0"/>
              <a:buChar char="•"/>
            </a:pPr>
            <a:endParaRPr lang="en-US" sz="2400" b="1" dirty="0"/>
          </a:p>
        </p:txBody>
      </p:sp>
      <p:pic>
        <p:nvPicPr>
          <p:cNvPr id="6146" name="Picture 2" descr="Netflix N">
            <a:extLst>
              <a:ext uri="{FF2B5EF4-FFF2-40B4-BE49-F238E27FC236}">
                <a16:creationId xmlns:a16="http://schemas.microsoft.com/office/drawing/2014/main" id="{85AFA962-3517-B33C-E096-8E761C4D4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8100" y="3568510"/>
            <a:ext cx="11684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228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p:nvPr/>
        </p:nvSpPr>
        <p:spPr>
          <a:xfrm>
            <a:off x="95226" y="95227"/>
            <a:ext cx="11998500" cy="1872722"/>
          </a:xfrm>
          <a:prstGeom prst="rect">
            <a:avLst/>
          </a:prstGeom>
          <a:solidFill>
            <a:srgbClr val="8C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1" name="Google Shape;161;p14"/>
          <p:cNvSpPr txBox="1">
            <a:spLocks noGrp="1"/>
          </p:cNvSpPr>
          <p:nvPr>
            <p:ph type="title"/>
          </p:nvPr>
        </p:nvSpPr>
        <p:spPr>
          <a:xfrm>
            <a:off x="536448" y="291973"/>
            <a:ext cx="11070336" cy="1325563"/>
          </a:xfrm>
          <a:prstGeom prst="rect">
            <a:avLst/>
          </a:prstGeom>
          <a:noFill/>
          <a:ln>
            <a:noFill/>
          </a:ln>
        </p:spPr>
        <p:txBody>
          <a:bodyPr spcFirstLastPara="1" wrap="square" lIns="91425" tIns="45700" rIns="91425" bIns="45700" anchor="t" anchorCtr="0">
            <a:normAutofit/>
          </a:bodyPr>
          <a:lstStyle/>
          <a:p>
            <a:pPr>
              <a:buClr>
                <a:schemeClr val="lt1"/>
              </a:buClr>
              <a:buSzPct val="100000"/>
            </a:pPr>
            <a:r>
              <a:rPr lang="en-US" b="1" i="0" dirty="0">
                <a:solidFill>
                  <a:schemeClr val="bg1"/>
                </a:solidFill>
                <a:effectLst/>
                <a:latin typeface="Lato Extended"/>
              </a:rPr>
              <a:t>Favorite Educational Experiences</a:t>
            </a:r>
            <a:endParaRPr dirty="0"/>
          </a:p>
        </p:txBody>
      </p:sp>
      <p:sp>
        <p:nvSpPr>
          <p:cNvPr id="162" name="Google Shape;162;p14"/>
          <p:cNvSpPr/>
          <p:nvPr/>
        </p:nvSpPr>
        <p:spPr>
          <a:xfrm>
            <a:off x="50846" y="2406247"/>
            <a:ext cx="11397441" cy="2560774"/>
          </a:xfrm>
          <a:prstGeom prst="rect">
            <a:avLst/>
          </a:prstGeom>
          <a:solidFill>
            <a:srgbClr val="FFFFFF"/>
          </a:solidFill>
          <a:ln>
            <a:noFill/>
          </a:ln>
        </p:spPr>
        <p:txBody>
          <a:bodyPr spcFirstLastPara="1" wrap="square" lIns="91425" tIns="45700" rIns="91425" bIns="45700" anchor="t" anchorCtr="0">
            <a:noAutofit/>
          </a:bodyPr>
          <a:lstStyle/>
          <a:p>
            <a:pPr marR="0" lvl="0" algn="ctr" rtl="0">
              <a:spcBef>
                <a:spcPts val="0"/>
              </a:spcBef>
              <a:spcAft>
                <a:spcPts val="0"/>
              </a:spcAft>
            </a:pPr>
            <a:r>
              <a:rPr lang="en-US" sz="3200" b="0" i="0" dirty="0">
                <a:solidFill>
                  <a:srgbClr val="2D3B45"/>
                </a:solidFill>
                <a:effectLst/>
                <a:latin typeface="Roboto" panose="02000000000000000000" pitchFamily="2" charset="0"/>
              </a:rPr>
              <a:t>Think of at least 3 positive moments, experiences, lessons, teachers, etc. </a:t>
            </a:r>
          </a:p>
          <a:p>
            <a:pPr marR="0" lvl="0" algn="ctr" rtl="0">
              <a:spcBef>
                <a:spcPts val="0"/>
              </a:spcBef>
              <a:spcAft>
                <a:spcPts val="0"/>
              </a:spcAft>
            </a:pPr>
            <a:endParaRPr lang="en-US" sz="3200" b="0" i="0" dirty="0">
              <a:solidFill>
                <a:srgbClr val="2D3B45"/>
              </a:solidFill>
              <a:effectLst/>
              <a:latin typeface="Roboto" panose="02000000000000000000" pitchFamily="2" charset="0"/>
            </a:endParaRPr>
          </a:p>
          <a:p>
            <a:pPr marR="0" lvl="0" algn="ctr" rtl="0">
              <a:spcBef>
                <a:spcPts val="0"/>
              </a:spcBef>
              <a:spcAft>
                <a:spcPts val="0"/>
              </a:spcAft>
            </a:pPr>
            <a:r>
              <a:rPr lang="en-US" sz="3200" b="0" i="0" dirty="0">
                <a:solidFill>
                  <a:srgbClr val="2D3B45"/>
                </a:solidFill>
                <a:effectLst/>
                <a:latin typeface="Roboto" panose="02000000000000000000" pitchFamily="2" charset="0"/>
              </a:rPr>
              <a:t>What was powerful or special? </a:t>
            </a:r>
          </a:p>
          <a:p>
            <a:pPr marR="0" lvl="0" algn="ctr" rtl="0">
              <a:spcBef>
                <a:spcPts val="0"/>
              </a:spcBef>
              <a:spcAft>
                <a:spcPts val="0"/>
              </a:spcAft>
            </a:pPr>
            <a:endParaRPr lang="en-US" sz="3200" b="0" i="0" dirty="0">
              <a:solidFill>
                <a:srgbClr val="2D3B45"/>
              </a:solidFill>
              <a:effectLst/>
              <a:latin typeface="Roboto" panose="02000000000000000000" pitchFamily="2" charset="0"/>
            </a:endParaRPr>
          </a:p>
          <a:p>
            <a:pPr marR="0" lvl="0" algn="ctr" rtl="0">
              <a:spcBef>
                <a:spcPts val="0"/>
              </a:spcBef>
              <a:spcAft>
                <a:spcPts val="0"/>
              </a:spcAft>
            </a:pPr>
            <a:r>
              <a:rPr lang="en-US" sz="3200" b="0" i="0" dirty="0">
                <a:solidFill>
                  <a:srgbClr val="2D3B45"/>
                </a:solidFill>
                <a:effectLst/>
                <a:latin typeface="Roboto" panose="02000000000000000000" pitchFamily="2" charset="0"/>
              </a:rPr>
              <a:t>Why or how did that teacher design the experience? If you were a teacher, how might you build on this?</a:t>
            </a:r>
            <a:endParaRPr sz="2400" dirty="0">
              <a:solidFill>
                <a:schemeClr val="dk1"/>
              </a:solidFill>
              <a:latin typeface="Arial"/>
              <a:ea typeface="Arial"/>
              <a:cs typeface="Arial"/>
              <a:sym typeface="Arial"/>
            </a:endParaRPr>
          </a:p>
          <a:p>
            <a:pPr marL="0" marR="0" lvl="0" indent="0" algn="ctr" rtl="0">
              <a:spcBef>
                <a:spcPts val="0"/>
              </a:spcBef>
              <a:spcAft>
                <a:spcPts val="0"/>
              </a:spcAft>
              <a:buNone/>
            </a:pPr>
            <a:endParaRPr sz="2400" b="1" dirty="0">
              <a:solidFill>
                <a:schemeClr val="dk1"/>
              </a:solidFill>
              <a:latin typeface="Arial"/>
              <a:ea typeface="Arial"/>
              <a:cs typeface="Arial"/>
              <a:sym typeface="Arial"/>
            </a:endParaRPr>
          </a:p>
          <a:p>
            <a:pPr marL="342900" marR="0" lvl="0" indent="-190500" algn="ctr" rtl="0">
              <a:spcBef>
                <a:spcPts val="0"/>
              </a:spcBef>
              <a:spcAft>
                <a:spcPts val="0"/>
              </a:spcAft>
              <a:buClr>
                <a:schemeClr val="dk1"/>
              </a:buClr>
              <a:buSzPts val="2400"/>
              <a:buFont typeface="Arial"/>
              <a:buNone/>
            </a:pPr>
            <a:endParaRPr sz="2400"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17984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95226" y="95226"/>
            <a:ext cx="11998500" cy="3285303"/>
          </a:xfrm>
          <a:prstGeom prst="rect">
            <a:avLst/>
          </a:prstGeom>
          <a:solidFill>
            <a:srgbClr val="FFC627"/>
          </a:solidFill>
        </p:spPr>
        <p:txBody>
          <a:bodyPr/>
          <a:lstStyle/>
          <a:p>
            <a:endParaRPr lang="en-US" dirty="0"/>
          </a:p>
        </p:txBody>
      </p:sp>
      <p:sp>
        <p:nvSpPr>
          <p:cNvPr id="3" name="Object 2"/>
          <p:cNvSpPr/>
          <p:nvPr/>
        </p:nvSpPr>
        <p:spPr>
          <a:xfrm>
            <a:off x="-95226" y="1179614"/>
            <a:ext cx="12379404" cy="704674"/>
          </a:xfrm>
          <a:prstGeom prst="rect">
            <a:avLst/>
          </a:prstGeom>
          <a:noFill/>
        </p:spPr>
        <p:txBody>
          <a:bodyPr wrap="square" lIns="0" tIns="0" rIns="0" bIns="0" rtlCol="0" anchor="t"/>
          <a:lstStyle/>
          <a:p>
            <a:pPr algn="ctr">
              <a:lnSpc>
                <a:spcPts val="5569"/>
              </a:lnSpc>
              <a:buNone/>
            </a:pPr>
            <a:r>
              <a:rPr lang="en-US" sz="5625" b="1" dirty="0">
                <a:solidFill>
                  <a:srgbClr val="000000"/>
                </a:solidFill>
                <a:latin typeface="+mj-lt"/>
                <a:ea typeface="Source Sans Pro" pitchFamily="34" charset="-122"/>
                <a:cs typeface="Source Sans Pro" pitchFamily="34" charset="-120"/>
              </a:rPr>
              <a:t>Engineering &amp; </a:t>
            </a:r>
          </a:p>
          <a:p>
            <a:pPr algn="ctr">
              <a:lnSpc>
                <a:spcPts val="5569"/>
              </a:lnSpc>
              <a:buNone/>
            </a:pPr>
            <a:r>
              <a:rPr lang="en-US" sz="5625" b="1" dirty="0">
                <a:solidFill>
                  <a:srgbClr val="000000"/>
                </a:solidFill>
                <a:latin typeface="+mj-lt"/>
                <a:ea typeface="Source Sans Pro" pitchFamily="34" charset="-122"/>
                <a:cs typeface="Source Sans Pro" pitchFamily="34" charset="-120"/>
              </a:rPr>
              <a:t>Engineering Technology </a:t>
            </a:r>
          </a:p>
          <a:p>
            <a:pPr algn="ctr">
              <a:lnSpc>
                <a:spcPts val="5569"/>
              </a:lnSpc>
              <a:buNone/>
            </a:pPr>
            <a:r>
              <a:rPr lang="en-US" sz="5625" b="1" dirty="0">
                <a:solidFill>
                  <a:srgbClr val="000000"/>
                </a:solidFill>
                <a:latin typeface="+mj-lt"/>
                <a:ea typeface="Source Sans Pro" pitchFamily="34" charset="-122"/>
                <a:cs typeface="Source Sans Pro" pitchFamily="34" charset="-120"/>
              </a:rPr>
              <a:t>by the Numbers</a:t>
            </a:r>
          </a:p>
        </p:txBody>
      </p:sp>
      <p:sp>
        <p:nvSpPr>
          <p:cNvPr id="4" name="Object 3"/>
          <p:cNvSpPr/>
          <p:nvPr/>
        </p:nvSpPr>
        <p:spPr>
          <a:xfrm>
            <a:off x="4666081" y="3696998"/>
            <a:ext cx="2856790" cy="0"/>
          </a:xfrm>
          <a:prstGeom prst="line">
            <a:avLst/>
          </a:prstGeom>
          <a:noFill/>
          <a:ln w="12700">
            <a:solidFill>
              <a:srgbClr val="000000">
                <a:alpha val="90000"/>
              </a:srgbClr>
            </a:solidFill>
            <a:prstDash val="solid"/>
            <a:miter lim="800000"/>
          </a:ln>
        </p:spPr>
        <p:txBody>
          <a:bodyPr/>
          <a:lstStyle/>
          <a:p>
            <a:endParaRPr lang="en-US"/>
          </a:p>
        </p:txBody>
      </p:sp>
      <p:sp>
        <p:nvSpPr>
          <p:cNvPr id="6" name="Object 5"/>
          <p:cNvSpPr/>
          <p:nvPr/>
        </p:nvSpPr>
        <p:spPr>
          <a:xfrm>
            <a:off x="289011" y="4633052"/>
            <a:ext cx="11666428" cy="952262"/>
          </a:xfrm>
          <a:prstGeom prst="rect">
            <a:avLst/>
          </a:prstGeom>
          <a:noFill/>
        </p:spPr>
        <p:txBody>
          <a:bodyPr wrap="square" lIns="0" tIns="0" rIns="0" bIns="0" rtlCol="0" anchor="t"/>
          <a:lstStyle/>
          <a:p>
            <a:pPr algn="ctr">
              <a:lnSpc>
                <a:spcPts val="3802"/>
              </a:lnSpc>
              <a:buNone/>
            </a:pPr>
            <a:r>
              <a:rPr lang="en-US" sz="3600" dirty="0">
                <a:solidFill>
                  <a:srgbClr val="8C1D40"/>
                </a:solidFill>
                <a:ea typeface="Source Sans Pro" pitchFamily="34" charset="-122"/>
                <a:cs typeface="Source Sans Pro" pitchFamily="34" charset="-120"/>
              </a:rPr>
              <a:t>Data from ASEE 2022 Edition</a:t>
            </a:r>
          </a:p>
          <a:p>
            <a:pPr algn="ctr">
              <a:lnSpc>
                <a:spcPts val="3802"/>
              </a:lnSpc>
              <a:buNone/>
            </a:pPr>
            <a:r>
              <a:rPr lang="en-US" sz="3600" dirty="0">
                <a:solidFill>
                  <a:srgbClr val="8C1D40"/>
                </a:solidFill>
                <a:ea typeface="Source Sans Pro" pitchFamily="34" charset="-122"/>
                <a:cs typeface="Source Sans Pro" pitchFamily="34" charset="-120"/>
              </a:rPr>
              <a:t>July 1, 2020, to June 30, 2022</a:t>
            </a:r>
          </a:p>
          <a:p>
            <a:pPr algn="ctr">
              <a:lnSpc>
                <a:spcPts val="3802"/>
              </a:lnSpc>
              <a:buNone/>
            </a:pPr>
            <a:endParaRPr lang="en-US" sz="3600" dirty="0">
              <a:solidFill>
                <a:srgbClr val="8C1D40"/>
              </a:solidFill>
              <a:ea typeface="Source Sans Pro" pitchFamily="34" charset="-122"/>
              <a:cs typeface="Source Sans Pro" pitchFamily="34" charset="-120"/>
            </a:endParaRPr>
          </a:p>
        </p:txBody>
      </p:sp>
      <p:sp>
        <p:nvSpPr>
          <p:cNvPr id="5" name="TextBox 4">
            <a:extLst>
              <a:ext uri="{FF2B5EF4-FFF2-40B4-BE49-F238E27FC236}">
                <a16:creationId xmlns:a16="http://schemas.microsoft.com/office/drawing/2014/main" id="{F4BD47FB-848C-86F3-5B9F-25320F06184E}"/>
              </a:ext>
            </a:extLst>
          </p:cNvPr>
          <p:cNvSpPr txBox="1"/>
          <p:nvPr/>
        </p:nvSpPr>
        <p:spPr>
          <a:xfrm>
            <a:off x="1947926" y="6121400"/>
            <a:ext cx="8293100" cy="261610"/>
          </a:xfrm>
          <a:prstGeom prst="rect">
            <a:avLst/>
          </a:prstGeom>
          <a:noFill/>
        </p:spPr>
        <p:txBody>
          <a:bodyPr wrap="square" rtlCol="0">
            <a:spAutoFit/>
          </a:bodyPr>
          <a:lstStyle/>
          <a:p>
            <a:r>
              <a:rPr lang="en-US" sz="1100" i="1" dirty="0"/>
              <a:t>https://</a:t>
            </a:r>
            <a:r>
              <a:rPr lang="en-US" sz="1100" i="1" dirty="0" err="1"/>
              <a:t>ira.asee.org</a:t>
            </a:r>
            <a:r>
              <a:rPr lang="en-US" sz="1100" i="1" dirty="0"/>
              <a:t>/wp-content/uploads/2024/03/Engineering-and-Engineering-Technology-by-the-Numbers-cover-combined.pdf</a:t>
            </a:r>
          </a:p>
        </p:txBody>
      </p:sp>
    </p:spTree>
    <p:extLst>
      <p:ext uri="{BB962C8B-B14F-4D97-AF65-F5344CB8AC3E}">
        <p14:creationId xmlns:p14="http://schemas.microsoft.com/office/powerpoint/2010/main" val="2748788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
            <a:extLst>
              <a:ext uri="{FF2B5EF4-FFF2-40B4-BE49-F238E27FC236}">
                <a16:creationId xmlns:a16="http://schemas.microsoft.com/office/drawing/2014/main" id="{E9728BC0-9859-1D91-926D-C34AE2D9A185}"/>
              </a:ext>
            </a:extLst>
          </p:cNvPr>
          <p:cNvSpPr/>
          <p:nvPr/>
        </p:nvSpPr>
        <p:spPr>
          <a:xfrm>
            <a:off x="95226" y="95227"/>
            <a:ext cx="11998500" cy="984273"/>
          </a:xfrm>
          <a:prstGeom prst="rect">
            <a:avLst/>
          </a:prstGeom>
          <a:solidFill>
            <a:srgbClr val="8C1D40"/>
          </a:solidFill>
        </p:spPr>
        <p:txBody>
          <a:bodyPr/>
          <a:lstStyle/>
          <a:p>
            <a:endParaRPr lang="en-US"/>
          </a:p>
        </p:txBody>
      </p:sp>
      <p:sp>
        <p:nvSpPr>
          <p:cNvPr id="2" name="Object 1"/>
          <p:cNvSpPr/>
          <p:nvPr/>
        </p:nvSpPr>
        <p:spPr>
          <a:xfrm>
            <a:off x="0" y="0"/>
            <a:ext cx="0" cy="274320"/>
          </a:xfrm>
          <a:prstGeom prst="rect">
            <a:avLst/>
          </a:prstGeom>
          <a:noFill/>
        </p:spPr>
        <p:txBody>
          <a:bodyPr/>
          <a:lstStyle/>
          <a:p>
            <a:endParaRPr lang="en-US"/>
          </a:p>
        </p:txBody>
      </p:sp>
      <p:sp>
        <p:nvSpPr>
          <p:cNvPr id="3" name="Object 2"/>
          <p:cNvSpPr/>
          <p:nvPr/>
        </p:nvSpPr>
        <p:spPr>
          <a:xfrm>
            <a:off x="0" y="377185"/>
            <a:ext cx="12188952" cy="495176"/>
          </a:xfrm>
          <a:prstGeom prst="rect">
            <a:avLst/>
          </a:prstGeom>
          <a:noFill/>
        </p:spPr>
        <p:txBody>
          <a:bodyPr wrap="square" lIns="0" tIns="0" rIns="0" bIns="0" rtlCol="0" anchor="t"/>
          <a:lstStyle/>
          <a:p>
            <a:pPr algn="ctr">
              <a:lnSpc>
                <a:spcPts val="3960"/>
              </a:lnSpc>
              <a:buNone/>
            </a:pPr>
            <a:r>
              <a:rPr lang="en-US" sz="3750" b="1" dirty="0">
                <a:solidFill>
                  <a:schemeClr val="bg1"/>
                </a:solidFill>
                <a:latin typeface="+mj-lt"/>
                <a:ea typeface="Source Sans Pro" pitchFamily="34" charset="-122"/>
              </a:rPr>
              <a:t>Bachelor’s Degrees</a:t>
            </a:r>
            <a:endParaRPr lang="en-US" dirty="0">
              <a:solidFill>
                <a:schemeClr val="bg1"/>
              </a:solidFill>
              <a:latin typeface="+mj-lt"/>
            </a:endParaRPr>
          </a:p>
        </p:txBody>
      </p:sp>
      <p:pic>
        <p:nvPicPr>
          <p:cNvPr id="9" name="Picture 8" descr="A screenshot of a document&#10;&#10;Description automatically generated">
            <a:extLst>
              <a:ext uri="{FF2B5EF4-FFF2-40B4-BE49-F238E27FC236}">
                <a16:creationId xmlns:a16="http://schemas.microsoft.com/office/drawing/2014/main" id="{7F7B71FD-5513-C9BE-2A42-1821B627406C}"/>
              </a:ext>
            </a:extLst>
          </p:cNvPr>
          <p:cNvPicPr>
            <a:picLocks noChangeAspect="1"/>
          </p:cNvPicPr>
          <p:nvPr/>
        </p:nvPicPr>
        <p:blipFill>
          <a:blip r:embed="rId3"/>
          <a:stretch>
            <a:fillRect/>
          </a:stretch>
        </p:blipFill>
        <p:spPr>
          <a:xfrm>
            <a:off x="430654" y="1192755"/>
            <a:ext cx="4885899" cy="5665245"/>
          </a:xfrm>
          <a:prstGeom prst="rect">
            <a:avLst/>
          </a:prstGeom>
        </p:spPr>
      </p:pic>
      <p:pic>
        <p:nvPicPr>
          <p:cNvPr id="11" name="Picture 10" descr="A table of information with text&#10;&#10;Description automatically generated with medium confidence">
            <a:extLst>
              <a:ext uri="{FF2B5EF4-FFF2-40B4-BE49-F238E27FC236}">
                <a16:creationId xmlns:a16="http://schemas.microsoft.com/office/drawing/2014/main" id="{6E48D096-533D-E8D5-E0F0-F0B71F0E86D6}"/>
              </a:ext>
            </a:extLst>
          </p:cNvPr>
          <p:cNvPicPr>
            <a:picLocks noChangeAspect="1"/>
          </p:cNvPicPr>
          <p:nvPr/>
        </p:nvPicPr>
        <p:blipFill>
          <a:blip r:embed="rId4"/>
          <a:stretch>
            <a:fillRect/>
          </a:stretch>
        </p:blipFill>
        <p:spPr>
          <a:xfrm>
            <a:off x="6875449" y="1192755"/>
            <a:ext cx="4624324" cy="5641089"/>
          </a:xfrm>
          <a:prstGeom prst="rect">
            <a:avLst/>
          </a:prstGeom>
        </p:spPr>
      </p:pic>
    </p:spTree>
    <p:extLst>
      <p:ext uri="{BB962C8B-B14F-4D97-AF65-F5344CB8AC3E}">
        <p14:creationId xmlns:p14="http://schemas.microsoft.com/office/powerpoint/2010/main" val="2446189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226" y="95226"/>
            <a:ext cx="11998500" cy="3285303"/>
          </a:xfrm>
          <a:prstGeom prst="rect">
            <a:avLst/>
          </a:prstGeom>
          <a:solidFill>
            <a:srgbClr val="FFC627"/>
          </a:solidFill>
        </p:spPr>
        <p:txBody>
          <a:bodyPr/>
          <a:lstStyle/>
          <a:p>
            <a:endParaRPr lang="en-US" dirty="0"/>
          </a:p>
        </p:txBody>
      </p:sp>
      <p:sp>
        <p:nvSpPr>
          <p:cNvPr id="3" name="Object 2"/>
          <p:cNvSpPr/>
          <p:nvPr/>
        </p:nvSpPr>
        <p:spPr>
          <a:xfrm>
            <a:off x="-95226" y="1179614"/>
            <a:ext cx="12379404" cy="704674"/>
          </a:xfrm>
          <a:prstGeom prst="rect">
            <a:avLst/>
          </a:prstGeom>
          <a:noFill/>
        </p:spPr>
        <p:txBody>
          <a:bodyPr wrap="square" lIns="0" tIns="0" rIns="0" bIns="0" rtlCol="0" anchor="t"/>
          <a:lstStyle/>
          <a:p>
            <a:pPr algn="ctr">
              <a:lnSpc>
                <a:spcPts val="5569"/>
              </a:lnSpc>
              <a:buNone/>
            </a:pPr>
            <a:r>
              <a:rPr lang="en-US" sz="5625" b="1" dirty="0">
                <a:solidFill>
                  <a:srgbClr val="000000"/>
                </a:solidFill>
                <a:latin typeface="Source Sans Pro" pitchFamily="34" charset="0"/>
                <a:ea typeface="Source Sans Pro" pitchFamily="34" charset="-122"/>
                <a:cs typeface="Source Sans Pro" pitchFamily="34" charset="-120"/>
              </a:rPr>
              <a:t>Inclusive </a:t>
            </a:r>
            <a:r>
              <a:rPr lang="en-US" sz="5625" b="1" dirty="0">
                <a:solidFill>
                  <a:srgbClr val="000000"/>
                </a:solidFill>
                <a:latin typeface="+mj-lt"/>
                <a:ea typeface="Source Sans Pro" pitchFamily="34" charset="-122"/>
                <a:cs typeface="Source Sans Pro" pitchFamily="34" charset="-120"/>
              </a:rPr>
              <a:t>Excellence</a:t>
            </a:r>
            <a:endParaRPr lang="en-US" dirty="0">
              <a:latin typeface="+mj-lt"/>
            </a:endParaRPr>
          </a:p>
        </p:txBody>
      </p:sp>
      <p:sp>
        <p:nvSpPr>
          <p:cNvPr id="4" name="Object 3"/>
          <p:cNvSpPr/>
          <p:nvPr/>
        </p:nvSpPr>
        <p:spPr>
          <a:xfrm>
            <a:off x="4666082" y="2059266"/>
            <a:ext cx="2856785" cy="0"/>
          </a:xfrm>
          <a:prstGeom prst="line">
            <a:avLst/>
          </a:prstGeom>
          <a:noFill/>
          <a:ln w="12700">
            <a:solidFill>
              <a:srgbClr val="000000">
                <a:alpha val="90000"/>
              </a:srgbClr>
            </a:solidFill>
            <a:prstDash val="solid"/>
            <a:miter lim="800000"/>
          </a:ln>
        </p:spPr>
        <p:txBody>
          <a:bodyPr/>
          <a:lstStyle/>
          <a:p>
            <a:endParaRPr lang="en-US"/>
          </a:p>
        </p:txBody>
      </p:sp>
      <p:sp>
        <p:nvSpPr>
          <p:cNvPr id="7" name="Object 6"/>
          <p:cNvSpPr/>
          <p:nvPr/>
        </p:nvSpPr>
        <p:spPr>
          <a:xfrm>
            <a:off x="863599" y="3843867"/>
            <a:ext cx="10447867" cy="2917192"/>
          </a:xfrm>
          <a:prstGeom prst="rect">
            <a:avLst/>
          </a:prstGeom>
          <a:solidFill>
            <a:srgbClr val="FFFFFF"/>
          </a:solidFill>
        </p:spPr>
        <p:txBody>
          <a:bodyPr/>
          <a:lstStyle/>
          <a:p>
            <a:r>
              <a:rPr lang="en-US" sz="2400" b="0" i="1" u="none" strike="noStrike" dirty="0">
                <a:solidFill>
                  <a:srgbClr val="191919"/>
                </a:solidFill>
                <a:effectLst/>
                <a:latin typeface="Arial" panose="020B0604020202020204" pitchFamily="34" charset="0"/>
              </a:rPr>
              <a:t>Inclusive excellence at Arizona State University is a </a:t>
            </a:r>
            <a:r>
              <a:rPr lang="en-US" sz="2400" b="1" i="1" u="none" strike="noStrike" dirty="0">
                <a:solidFill>
                  <a:srgbClr val="191919"/>
                </a:solidFill>
                <a:effectLst/>
                <a:latin typeface="Arial" panose="020B0604020202020204" pitchFamily="34" charset="0"/>
              </a:rPr>
              <a:t>commitment</a:t>
            </a:r>
            <a:r>
              <a:rPr lang="en-US" sz="2400" b="0" i="1" u="none" strike="noStrike" dirty="0">
                <a:solidFill>
                  <a:srgbClr val="191919"/>
                </a:solidFill>
                <a:effectLst/>
                <a:latin typeface="Arial" panose="020B0604020202020204" pitchFamily="34" charset="0"/>
              </a:rPr>
              <a:t> to all ethnic, intellectual, socioeconomic and cultural backgrounds; accounting for the deepest possible grasp of </a:t>
            </a:r>
            <a:r>
              <a:rPr lang="en-US" sz="2400" b="1" i="1" u="none" strike="noStrike" dirty="0">
                <a:solidFill>
                  <a:srgbClr val="191919"/>
                </a:solidFill>
                <a:effectLst/>
                <a:latin typeface="Arial" panose="020B0604020202020204" pitchFamily="34" charset="0"/>
              </a:rPr>
              <a:t>diverse </a:t>
            </a:r>
            <a:r>
              <a:rPr lang="en-US" sz="2400" i="1" u="none" strike="noStrike" dirty="0">
                <a:solidFill>
                  <a:srgbClr val="191919"/>
                </a:solidFill>
                <a:effectLst/>
                <a:latin typeface="Arial" panose="020B0604020202020204" pitchFamily="34" charset="0"/>
              </a:rPr>
              <a:t>perspectives</a:t>
            </a:r>
            <a:r>
              <a:rPr lang="en-US" sz="2400" b="1" i="1" u="none" strike="noStrike" dirty="0">
                <a:solidFill>
                  <a:srgbClr val="191919"/>
                </a:solidFill>
                <a:effectLst/>
                <a:latin typeface="Arial" panose="020B0604020202020204" pitchFamily="34" charset="0"/>
              </a:rPr>
              <a:t> </a:t>
            </a:r>
            <a:r>
              <a:rPr lang="en-US" sz="2400" b="0" i="1" u="none" strike="noStrike" dirty="0">
                <a:solidFill>
                  <a:srgbClr val="191919"/>
                </a:solidFill>
                <a:effectLst/>
                <a:latin typeface="Arial" panose="020B0604020202020204" pitchFamily="34" charset="0"/>
              </a:rPr>
              <a:t>and identities; and </a:t>
            </a:r>
            <a:r>
              <a:rPr lang="en-US" sz="2400" i="1" u="none" strike="noStrike" dirty="0">
                <a:solidFill>
                  <a:srgbClr val="191919"/>
                </a:solidFill>
                <a:effectLst/>
                <a:latin typeface="Arial" panose="020B0604020202020204" pitchFamily="34" charset="0"/>
              </a:rPr>
              <a:t>building upon </a:t>
            </a:r>
            <a:r>
              <a:rPr lang="en-US" sz="2400" b="0" i="1" u="none" strike="noStrike" dirty="0">
                <a:solidFill>
                  <a:srgbClr val="191919"/>
                </a:solidFill>
                <a:effectLst/>
                <a:latin typeface="Arial" panose="020B0604020202020204" pitchFamily="34" charset="0"/>
              </a:rPr>
              <a:t>our promise to measure ourselves by whom we include and how they succeed. Under the guidance of the provost, a dedicated team stewards this commitment through </a:t>
            </a:r>
            <a:r>
              <a:rPr lang="en-US" sz="2400" b="1" i="1" u="none" strike="noStrike" dirty="0">
                <a:solidFill>
                  <a:srgbClr val="191919"/>
                </a:solidFill>
                <a:effectLst/>
                <a:latin typeface="Arial" panose="020B0604020202020204" pitchFamily="34" charset="0"/>
              </a:rPr>
              <a:t>collaborative work within a dynamic enterprise-wide ecosystem focused on diversity, equity and inclusion. </a:t>
            </a:r>
            <a:endParaRPr lang="en-US" sz="2400" b="1" i="1" dirty="0"/>
          </a:p>
        </p:txBody>
      </p:sp>
      <p:sp>
        <p:nvSpPr>
          <p:cNvPr id="11" name="TextBox 10">
            <a:extLst>
              <a:ext uri="{FF2B5EF4-FFF2-40B4-BE49-F238E27FC236}">
                <a16:creationId xmlns:a16="http://schemas.microsoft.com/office/drawing/2014/main" id="{466CEADE-B3D1-1C52-9BCC-A36690B53285}"/>
              </a:ext>
            </a:extLst>
          </p:cNvPr>
          <p:cNvSpPr txBox="1"/>
          <p:nvPr/>
        </p:nvSpPr>
        <p:spPr>
          <a:xfrm>
            <a:off x="5243519" y="2412120"/>
            <a:ext cx="1688026" cy="307777"/>
          </a:xfrm>
          <a:prstGeom prst="rect">
            <a:avLst/>
          </a:prstGeom>
          <a:noFill/>
        </p:spPr>
        <p:txBody>
          <a:bodyPr wrap="none" rtlCol="0">
            <a:spAutoFit/>
          </a:bodyPr>
          <a:lstStyle/>
          <a:p>
            <a:r>
              <a:rPr lang="en-US" sz="1400" b="1" i="1" dirty="0"/>
              <a:t>Think, Pair, Share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
            <a:extLst>
              <a:ext uri="{FF2B5EF4-FFF2-40B4-BE49-F238E27FC236}">
                <a16:creationId xmlns:a16="http://schemas.microsoft.com/office/drawing/2014/main" id="{E9728BC0-9859-1D91-926D-C34AE2D9A185}"/>
              </a:ext>
            </a:extLst>
          </p:cNvPr>
          <p:cNvSpPr/>
          <p:nvPr/>
        </p:nvSpPr>
        <p:spPr>
          <a:xfrm>
            <a:off x="95226" y="95227"/>
            <a:ext cx="11998500" cy="984273"/>
          </a:xfrm>
          <a:prstGeom prst="rect">
            <a:avLst/>
          </a:prstGeom>
          <a:solidFill>
            <a:srgbClr val="8C1D40"/>
          </a:solidFill>
        </p:spPr>
        <p:txBody>
          <a:bodyPr/>
          <a:lstStyle/>
          <a:p>
            <a:endParaRPr lang="en-US"/>
          </a:p>
        </p:txBody>
      </p:sp>
      <p:sp>
        <p:nvSpPr>
          <p:cNvPr id="2" name="Object 1"/>
          <p:cNvSpPr/>
          <p:nvPr/>
        </p:nvSpPr>
        <p:spPr>
          <a:xfrm>
            <a:off x="0" y="0"/>
            <a:ext cx="0" cy="274320"/>
          </a:xfrm>
          <a:prstGeom prst="rect">
            <a:avLst/>
          </a:prstGeom>
          <a:noFill/>
        </p:spPr>
        <p:txBody>
          <a:bodyPr/>
          <a:lstStyle/>
          <a:p>
            <a:endParaRPr lang="en-US"/>
          </a:p>
        </p:txBody>
      </p:sp>
      <p:sp>
        <p:nvSpPr>
          <p:cNvPr id="3" name="Object 2"/>
          <p:cNvSpPr/>
          <p:nvPr/>
        </p:nvSpPr>
        <p:spPr>
          <a:xfrm>
            <a:off x="0" y="377185"/>
            <a:ext cx="12188952" cy="495176"/>
          </a:xfrm>
          <a:prstGeom prst="rect">
            <a:avLst/>
          </a:prstGeom>
          <a:noFill/>
        </p:spPr>
        <p:txBody>
          <a:bodyPr wrap="square" lIns="0" tIns="0" rIns="0" bIns="0" rtlCol="0" anchor="t"/>
          <a:lstStyle/>
          <a:p>
            <a:pPr algn="ctr">
              <a:lnSpc>
                <a:spcPts val="3960"/>
              </a:lnSpc>
              <a:buNone/>
            </a:pPr>
            <a:r>
              <a:rPr lang="en-US" sz="3750" b="1" dirty="0">
                <a:solidFill>
                  <a:schemeClr val="bg1"/>
                </a:solidFill>
                <a:latin typeface="+mj-lt"/>
                <a:ea typeface="Source Sans Pro" pitchFamily="34" charset="-122"/>
              </a:rPr>
              <a:t>Bachelor’s Degrees</a:t>
            </a:r>
            <a:endParaRPr lang="en-US" dirty="0">
              <a:solidFill>
                <a:schemeClr val="bg1"/>
              </a:solidFill>
              <a:latin typeface="+mj-lt"/>
            </a:endParaRPr>
          </a:p>
        </p:txBody>
      </p:sp>
      <p:pic>
        <p:nvPicPr>
          <p:cNvPr id="5" name="Picture 4" descr="A table with text and numbers&#10;&#10;Description automatically generated">
            <a:extLst>
              <a:ext uri="{FF2B5EF4-FFF2-40B4-BE49-F238E27FC236}">
                <a16:creationId xmlns:a16="http://schemas.microsoft.com/office/drawing/2014/main" id="{EE9C8897-CB37-44AF-D1C4-B036C6D32C29}"/>
              </a:ext>
            </a:extLst>
          </p:cNvPr>
          <p:cNvPicPr>
            <a:picLocks noChangeAspect="1"/>
          </p:cNvPicPr>
          <p:nvPr/>
        </p:nvPicPr>
        <p:blipFill>
          <a:blip r:embed="rId3"/>
          <a:stretch>
            <a:fillRect/>
          </a:stretch>
        </p:blipFill>
        <p:spPr>
          <a:xfrm>
            <a:off x="430654" y="2272255"/>
            <a:ext cx="4880573" cy="3215559"/>
          </a:xfrm>
          <a:prstGeom prst="rect">
            <a:avLst/>
          </a:prstGeom>
        </p:spPr>
      </p:pic>
      <p:pic>
        <p:nvPicPr>
          <p:cNvPr id="7" name="Picture 6" descr="A table with text and numbers&#10;&#10;Description automatically generated">
            <a:extLst>
              <a:ext uri="{FF2B5EF4-FFF2-40B4-BE49-F238E27FC236}">
                <a16:creationId xmlns:a16="http://schemas.microsoft.com/office/drawing/2014/main" id="{051D377F-ED4F-9A32-C3DD-53731488DFA1}"/>
              </a:ext>
            </a:extLst>
          </p:cNvPr>
          <p:cNvPicPr>
            <a:picLocks noChangeAspect="1"/>
          </p:cNvPicPr>
          <p:nvPr/>
        </p:nvPicPr>
        <p:blipFill>
          <a:blip r:embed="rId4"/>
          <a:stretch>
            <a:fillRect/>
          </a:stretch>
        </p:blipFill>
        <p:spPr>
          <a:xfrm>
            <a:off x="6879815" y="2272255"/>
            <a:ext cx="5213911" cy="4164570"/>
          </a:xfrm>
          <a:prstGeom prst="rect">
            <a:avLst/>
          </a:prstGeom>
        </p:spPr>
      </p:pic>
    </p:spTree>
    <p:extLst>
      <p:ext uri="{BB962C8B-B14F-4D97-AF65-F5344CB8AC3E}">
        <p14:creationId xmlns:p14="http://schemas.microsoft.com/office/powerpoint/2010/main" val="811678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
            <a:extLst>
              <a:ext uri="{FF2B5EF4-FFF2-40B4-BE49-F238E27FC236}">
                <a16:creationId xmlns:a16="http://schemas.microsoft.com/office/drawing/2014/main" id="{E9728BC0-9859-1D91-926D-C34AE2D9A185}"/>
              </a:ext>
            </a:extLst>
          </p:cNvPr>
          <p:cNvSpPr/>
          <p:nvPr/>
        </p:nvSpPr>
        <p:spPr>
          <a:xfrm>
            <a:off x="95226" y="95227"/>
            <a:ext cx="11998500" cy="984273"/>
          </a:xfrm>
          <a:prstGeom prst="rect">
            <a:avLst/>
          </a:prstGeom>
          <a:solidFill>
            <a:srgbClr val="8C1D40"/>
          </a:solidFill>
        </p:spPr>
        <p:txBody>
          <a:bodyPr/>
          <a:lstStyle/>
          <a:p>
            <a:endParaRPr lang="en-US"/>
          </a:p>
        </p:txBody>
      </p:sp>
      <p:sp>
        <p:nvSpPr>
          <p:cNvPr id="2" name="Object 1"/>
          <p:cNvSpPr/>
          <p:nvPr/>
        </p:nvSpPr>
        <p:spPr>
          <a:xfrm>
            <a:off x="0" y="0"/>
            <a:ext cx="0" cy="274320"/>
          </a:xfrm>
          <a:prstGeom prst="rect">
            <a:avLst/>
          </a:prstGeom>
          <a:noFill/>
        </p:spPr>
        <p:txBody>
          <a:bodyPr/>
          <a:lstStyle/>
          <a:p>
            <a:endParaRPr lang="en-US"/>
          </a:p>
        </p:txBody>
      </p:sp>
      <p:sp>
        <p:nvSpPr>
          <p:cNvPr id="3" name="Object 2"/>
          <p:cNvSpPr/>
          <p:nvPr/>
        </p:nvSpPr>
        <p:spPr>
          <a:xfrm>
            <a:off x="0" y="377185"/>
            <a:ext cx="12188952" cy="495176"/>
          </a:xfrm>
          <a:prstGeom prst="rect">
            <a:avLst/>
          </a:prstGeom>
          <a:noFill/>
        </p:spPr>
        <p:txBody>
          <a:bodyPr wrap="square" lIns="0" tIns="0" rIns="0" bIns="0" rtlCol="0" anchor="t"/>
          <a:lstStyle/>
          <a:p>
            <a:pPr algn="ctr">
              <a:lnSpc>
                <a:spcPts val="3960"/>
              </a:lnSpc>
            </a:pPr>
            <a:r>
              <a:rPr lang="en-US" sz="3750" b="1" dirty="0">
                <a:solidFill>
                  <a:schemeClr val="bg1"/>
                </a:solidFill>
                <a:latin typeface="+mj-lt"/>
                <a:ea typeface="Source Sans Pro" pitchFamily="34" charset="-122"/>
              </a:rPr>
              <a:t>Bachelor’s Degrees</a:t>
            </a:r>
          </a:p>
        </p:txBody>
      </p:sp>
      <p:pic>
        <p:nvPicPr>
          <p:cNvPr id="6" name="Picture 5" descr="A table with numbers and percentages&#10;&#10;Description automatically generated">
            <a:extLst>
              <a:ext uri="{FF2B5EF4-FFF2-40B4-BE49-F238E27FC236}">
                <a16:creationId xmlns:a16="http://schemas.microsoft.com/office/drawing/2014/main" id="{92435D24-E1E6-4ADF-A472-3C93859FC71D}"/>
              </a:ext>
            </a:extLst>
          </p:cNvPr>
          <p:cNvPicPr>
            <a:picLocks noChangeAspect="1"/>
          </p:cNvPicPr>
          <p:nvPr/>
        </p:nvPicPr>
        <p:blipFill rotWithShape="1">
          <a:blip r:embed="rId3"/>
          <a:srcRect l="4718" r="1692"/>
          <a:stretch/>
        </p:blipFill>
        <p:spPr>
          <a:xfrm>
            <a:off x="430654" y="2272255"/>
            <a:ext cx="11330692" cy="2767937"/>
          </a:xfrm>
          <a:prstGeom prst="rect">
            <a:avLst/>
          </a:prstGeom>
        </p:spPr>
      </p:pic>
    </p:spTree>
    <p:extLst>
      <p:ext uri="{BB962C8B-B14F-4D97-AF65-F5344CB8AC3E}">
        <p14:creationId xmlns:p14="http://schemas.microsoft.com/office/powerpoint/2010/main" val="2842896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
            <a:extLst>
              <a:ext uri="{FF2B5EF4-FFF2-40B4-BE49-F238E27FC236}">
                <a16:creationId xmlns:a16="http://schemas.microsoft.com/office/drawing/2014/main" id="{E9728BC0-9859-1D91-926D-C34AE2D9A185}"/>
              </a:ext>
            </a:extLst>
          </p:cNvPr>
          <p:cNvSpPr/>
          <p:nvPr/>
        </p:nvSpPr>
        <p:spPr>
          <a:xfrm>
            <a:off x="95226" y="95227"/>
            <a:ext cx="11998500" cy="984273"/>
          </a:xfrm>
          <a:prstGeom prst="rect">
            <a:avLst/>
          </a:prstGeom>
          <a:solidFill>
            <a:srgbClr val="8C1D40"/>
          </a:solidFill>
        </p:spPr>
        <p:txBody>
          <a:bodyPr/>
          <a:lstStyle/>
          <a:p>
            <a:endParaRPr lang="en-US"/>
          </a:p>
        </p:txBody>
      </p:sp>
      <p:sp>
        <p:nvSpPr>
          <p:cNvPr id="2" name="Object 1"/>
          <p:cNvSpPr/>
          <p:nvPr/>
        </p:nvSpPr>
        <p:spPr>
          <a:xfrm>
            <a:off x="0" y="0"/>
            <a:ext cx="0" cy="274320"/>
          </a:xfrm>
          <a:prstGeom prst="rect">
            <a:avLst/>
          </a:prstGeom>
          <a:noFill/>
        </p:spPr>
        <p:txBody>
          <a:bodyPr/>
          <a:lstStyle/>
          <a:p>
            <a:endParaRPr lang="en-US"/>
          </a:p>
        </p:txBody>
      </p:sp>
      <p:sp>
        <p:nvSpPr>
          <p:cNvPr id="3" name="Object 2"/>
          <p:cNvSpPr/>
          <p:nvPr/>
        </p:nvSpPr>
        <p:spPr>
          <a:xfrm>
            <a:off x="0" y="377185"/>
            <a:ext cx="12188952" cy="495176"/>
          </a:xfrm>
          <a:prstGeom prst="rect">
            <a:avLst/>
          </a:prstGeom>
          <a:noFill/>
        </p:spPr>
        <p:txBody>
          <a:bodyPr wrap="square" lIns="0" tIns="0" rIns="0" bIns="0" rtlCol="0" anchor="t"/>
          <a:lstStyle/>
          <a:p>
            <a:pPr algn="ctr">
              <a:lnSpc>
                <a:spcPts val="3960"/>
              </a:lnSpc>
            </a:pPr>
            <a:r>
              <a:rPr lang="en-US" sz="3750" b="1" dirty="0">
                <a:solidFill>
                  <a:schemeClr val="bg1"/>
                </a:solidFill>
                <a:latin typeface="+mj-lt"/>
                <a:ea typeface="Source Sans Pro" pitchFamily="34" charset="-122"/>
              </a:rPr>
              <a:t>Bachelor’s Degrees</a:t>
            </a:r>
          </a:p>
        </p:txBody>
      </p:sp>
      <p:pic>
        <p:nvPicPr>
          <p:cNvPr id="5" name="Picture 4" descr="A table of information with text&#10;&#10;Description automatically generated with medium confidence">
            <a:extLst>
              <a:ext uri="{FF2B5EF4-FFF2-40B4-BE49-F238E27FC236}">
                <a16:creationId xmlns:a16="http://schemas.microsoft.com/office/drawing/2014/main" id="{2F4ECF23-6573-8239-81FC-8169B93053A9}"/>
              </a:ext>
            </a:extLst>
          </p:cNvPr>
          <p:cNvPicPr>
            <a:picLocks noChangeAspect="1"/>
          </p:cNvPicPr>
          <p:nvPr/>
        </p:nvPicPr>
        <p:blipFill>
          <a:blip r:embed="rId3"/>
          <a:stretch>
            <a:fillRect/>
          </a:stretch>
        </p:blipFill>
        <p:spPr>
          <a:xfrm>
            <a:off x="1820142" y="1259009"/>
            <a:ext cx="8551716" cy="5326496"/>
          </a:xfrm>
          <a:prstGeom prst="rect">
            <a:avLst/>
          </a:prstGeom>
        </p:spPr>
      </p:pic>
      <p:sp>
        <p:nvSpPr>
          <p:cNvPr id="7" name="Rectangle 6">
            <a:extLst>
              <a:ext uri="{FF2B5EF4-FFF2-40B4-BE49-F238E27FC236}">
                <a16:creationId xmlns:a16="http://schemas.microsoft.com/office/drawing/2014/main" id="{4E917539-9389-C21C-3956-413F024EA421}"/>
              </a:ext>
            </a:extLst>
          </p:cNvPr>
          <p:cNvSpPr/>
          <p:nvPr/>
        </p:nvSpPr>
        <p:spPr>
          <a:xfrm>
            <a:off x="2120900" y="3213100"/>
            <a:ext cx="8153400" cy="279400"/>
          </a:xfrm>
          <a:prstGeom prst="rect">
            <a:avLst/>
          </a:prstGeom>
          <a:solidFill>
            <a:srgbClr val="8C1D40">
              <a:alpha val="497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6490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table&#10;&#10;Description automatically generated">
            <a:extLst>
              <a:ext uri="{FF2B5EF4-FFF2-40B4-BE49-F238E27FC236}">
                <a16:creationId xmlns:a16="http://schemas.microsoft.com/office/drawing/2014/main" id="{0E671879-3518-8D1E-F22D-8DDD866C2037}"/>
              </a:ext>
            </a:extLst>
          </p:cNvPr>
          <p:cNvPicPr>
            <a:picLocks noChangeAspect="1"/>
          </p:cNvPicPr>
          <p:nvPr/>
        </p:nvPicPr>
        <p:blipFill>
          <a:blip r:embed="rId3"/>
          <a:stretch>
            <a:fillRect/>
          </a:stretch>
        </p:blipFill>
        <p:spPr>
          <a:xfrm>
            <a:off x="1717716" y="1259009"/>
            <a:ext cx="8753520" cy="5221806"/>
          </a:xfrm>
          <a:prstGeom prst="rect">
            <a:avLst/>
          </a:prstGeom>
        </p:spPr>
      </p:pic>
      <p:sp>
        <p:nvSpPr>
          <p:cNvPr id="15" name="Object 1">
            <a:extLst>
              <a:ext uri="{FF2B5EF4-FFF2-40B4-BE49-F238E27FC236}">
                <a16:creationId xmlns:a16="http://schemas.microsoft.com/office/drawing/2014/main" id="{E9728BC0-9859-1D91-926D-C34AE2D9A185}"/>
              </a:ext>
            </a:extLst>
          </p:cNvPr>
          <p:cNvSpPr/>
          <p:nvPr/>
        </p:nvSpPr>
        <p:spPr>
          <a:xfrm>
            <a:off x="95226" y="95227"/>
            <a:ext cx="11998500" cy="984273"/>
          </a:xfrm>
          <a:prstGeom prst="rect">
            <a:avLst/>
          </a:prstGeom>
          <a:solidFill>
            <a:srgbClr val="8C1D40"/>
          </a:solidFill>
        </p:spPr>
        <p:txBody>
          <a:bodyPr/>
          <a:lstStyle/>
          <a:p>
            <a:endParaRPr lang="en-US"/>
          </a:p>
        </p:txBody>
      </p:sp>
      <p:sp>
        <p:nvSpPr>
          <p:cNvPr id="2" name="Object 1"/>
          <p:cNvSpPr/>
          <p:nvPr/>
        </p:nvSpPr>
        <p:spPr>
          <a:xfrm>
            <a:off x="0" y="0"/>
            <a:ext cx="0" cy="274320"/>
          </a:xfrm>
          <a:prstGeom prst="rect">
            <a:avLst/>
          </a:prstGeom>
          <a:noFill/>
        </p:spPr>
        <p:txBody>
          <a:bodyPr/>
          <a:lstStyle/>
          <a:p>
            <a:endParaRPr lang="en-US"/>
          </a:p>
        </p:txBody>
      </p:sp>
      <p:sp>
        <p:nvSpPr>
          <p:cNvPr id="3" name="Object 2"/>
          <p:cNvSpPr/>
          <p:nvPr/>
        </p:nvSpPr>
        <p:spPr>
          <a:xfrm>
            <a:off x="0" y="377185"/>
            <a:ext cx="12188952" cy="495176"/>
          </a:xfrm>
          <a:prstGeom prst="rect">
            <a:avLst/>
          </a:prstGeom>
          <a:noFill/>
        </p:spPr>
        <p:txBody>
          <a:bodyPr wrap="square" lIns="0" tIns="0" rIns="0" bIns="0" rtlCol="0" anchor="t"/>
          <a:lstStyle/>
          <a:p>
            <a:pPr algn="ctr">
              <a:lnSpc>
                <a:spcPts val="3960"/>
              </a:lnSpc>
            </a:pPr>
            <a:r>
              <a:rPr lang="en-US" sz="3750" b="1" dirty="0">
                <a:solidFill>
                  <a:schemeClr val="bg1"/>
                </a:solidFill>
                <a:latin typeface="+mj-lt"/>
                <a:ea typeface="Source Sans Pro" pitchFamily="34" charset="-122"/>
              </a:rPr>
              <a:t>Bachelor’s Degrees</a:t>
            </a:r>
          </a:p>
        </p:txBody>
      </p:sp>
      <p:sp>
        <p:nvSpPr>
          <p:cNvPr id="7" name="Rectangle 6">
            <a:extLst>
              <a:ext uri="{FF2B5EF4-FFF2-40B4-BE49-F238E27FC236}">
                <a16:creationId xmlns:a16="http://schemas.microsoft.com/office/drawing/2014/main" id="{4E917539-9389-C21C-3956-413F024EA421}"/>
              </a:ext>
            </a:extLst>
          </p:cNvPr>
          <p:cNvSpPr/>
          <p:nvPr/>
        </p:nvSpPr>
        <p:spPr>
          <a:xfrm>
            <a:off x="1854200" y="3590512"/>
            <a:ext cx="8617036" cy="270288"/>
          </a:xfrm>
          <a:prstGeom prst="rect">
            <a:avLst/>
          </a:prstGeom>
          <a:solidFill>
            <a:srgbClr val="8C1D40">
              <a:alpha val="497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006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5A1E297-A7B2-F9B6-52F5-73B57C713E5E}"/>
              </a:ext>
            </a:extLst>
          </p:cNvPr>
          <p:cNvPicPr>
            <a:picLocks noChangeAspect="1"/>
          </p:cNvPicPr>
          <p:nvPr/>
        </p:nvPicPr>
        <p:blipFill>
          <a:blip r:embed="rId3"/>
          <a:stretch>
            <a:fillRect/>
          </a:stretch>
        </p:blipFill>
        <p:spPr>
          <a:xfrm>
            <a:off x="1231331" y="1946716"/>
            <a:ext cx="9862773" cy="3287591"/>
          </a:xfrm>
          <a:prstGeom prst="rect">
            <a:avLst/>
          </a:prstGeom>
        </p:spPr>
      </p:pic>
      <p:sp>
        <p:nvSpPr>
          <p:cNvPr id="15" name="Object 1">
            <a:extLst>
              <a:ext uri="{FF2B5EF4-FFF2-40B4-BE49-F238E27FC236}">
                <a16:creationId xmlns:a16="http://schemas.microsoft.com/office/drawing/2014/main" id="{E9728BC0-9859-1D91-926D-C34AE2D9A185}"/>
              </a:ext>
            </a:extLst>
          </p:cNvPr>
          <p:cNvSpPr/>
          <p:nvPr/>
        </p:nvSpPr>
        <p:spPr>
          <a:xfrm>
            <a:off x="95226" y="95227"/>
            <a:ext cx="11998500" cy="984273"/>
          </a:xfrm>
          <a:prstGeom prst="rect">
            <a:avLst/>
          </a:prstGeom>
          <a:solidFill>
            <a:srgbClr val="8C1D40"/>
          </a:solidFill>
        </p:spPr>
        <p:txBody>
          <a:bodyPr/>
          <a:lstStyle/>
          <a:p>
            <a:endParaRPr lang="en-US"/>
          </a:p>
        </p:txBody>
      </p:sp>
      <p:sp>
        <p:nvSpPr>
          <p:cNvPr id="2" name="Object 1"/>
          <p:cNvSpPr/>
          <p:nvPr/>
        </p:nvSpPr>
        <p:spPr>
          <a:xfrm>
            <a:off x="0" y="0"/>
            <a:ext cx="0" cy="274320"/>
          </a:xfrm>
          <a:prstGeom prst="rect">
            <a:avLst/>
          </a:prstGeom>
          <a:noFill/>
        </p:spPr>
        <p:txBody>
          <a:bodyPr/>
          <a:lstStyle/>
          <a:p>
            <a:endParaRPr lang="en-US"/>
          </a:p>
        </p:txBody>
      </p:sp>
      <p:sp>
        <p:nvSpPr>
          <p:cNvPr id="3" name="Object 2"/>
          <p:cNvSpPr/>
          <p:nvPr/>
        </p:nvSpPr>
        <p:spPr>
          <a:xfrm>
            <a:off x="0" y="377185"/>
            <a:ext cx="12188952" cy="495176"/>
          </a:xfrm>
          <a:prstGeom prst="rect">
            <a:avLst/>
          </a:prstGeom>
          <a:noFill/>
        </p:spPr>
        <p:txBody>
          <a:bodyPr wrap="square" lIns="0" tIns="0" rIns="0" bIns="0" rtlCol="0" anchor="t"/>
          <a:lstStyle/>
          <a:p>
            <a:pPr algn="ctr">
              <a:lnSpc>
                <a:spcPts val="3960"/>
              </a:lnSpc>
            </a:pPr>
            <a:r>
              <a:rPr lang="en-US" sz="3750" b="1" dirty="0">
                <a:solidFill>
                  <a:schemeClr val="bg1"/>
                </a:solidFill>
                <a:latin typeface="+mj-lt"/>
                <a:ea typeface="Source Sans Pro" pitchFamily="34" charset="-122"/>
              </a:rPr>
              <a:t>Bachelor’s Degrees (Fall 2022)</a:t>
            </a:r>
          </a:p>
        </p:txBody>
      </p:sp>
      <p:sp>
        <p:nvSpPr>
          <p:cNvPr id="7" name="Rectangle 6">
            <a:extLst>
              <a:ext uri="{FF2B5EF4-FFF2-40B4-BE49-F238E27FC236}">
                <a16:creationId xmlns:a16="http://schemas.microsoft.com/office/drawing/2014/main" id="{4E917539-9389-C21C-3956-413F024EA421}"/>
              </a:ext>
            </a:extLst>
          </p:cNvPr>
          <p:cNvSpPr/>
          <p:nvPr/>
        </p:nvSpPr>
        <p:spPr>
          <a:xfrm>
            <a:off x="1231331" y="3268456"/>
            <a:ext cx="9729338" cy="262144"/>
          </a:xfrm>
          <a:prstGeom prst="rect">
            <a:avLst/>
          </a:prstGeom>
          <a:solidFill>
            <a:srgbClr val="8C1D40">
              <a:alpha val="497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957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
            <a:extLst>
              <a:ext uri="{FF2B5EF4-FFF2-40B4-BE49-F238E27FC236}">
                <a16:creationId xmlns:a16="http://schemas.microsoft.com/office/drawing/2014/main" id="{E9728BC0-9859-1D91-926D-C34AE2D9A185}"/>
              </a:ext>
            </a:extLst>
          </p:cNvPr>
          <p:cNvSpPr/>
          <p:nvPr/>
        </p:nvSpPr>
        <p:spPr>
          <a:xfrm>
            <a:off x="95226" y="95227"/>
            <a:ext cx="11998500" cy="984273"/>
          </a:xfrm>
          <a:prstGeom prst="rect">
            <a:avLst/>
          </a:prstGeom>
          <a:solidFill>
            <a:srgbClr val="8C1D40"/>
          </a:solidFill>
        </p:spPr>
        <p:txBody>
          <a:bodyPr/>
          <a:lstStyle/>
          <a:p>
            <a:endParaRPr lang="en-US"/>
          </a:p>
        </p:txBody>
      </p:sp>
      <p:sp>
        <p:nvSpPr>
          <p:cNvPr id="2" name="Object 1"/>
          <p:cNvSpPr/>
          <p:nvPr/>
        </p:nvSpPr>
        <p:spPr>
          <a:xfrm>
            <a:off x="0" y="0"/>
            <a:ext cx="0" cy="274320"/>
          </a:xfrm>
          <a:prstGeom prst="rect">
            <a:avLst/>
          </a:prstGeom>
          <a:noFill/>
        </p:spPr>
        <p:txBody>
          <a:bodyPr/>
          <a:lstStyle/>
          <a:p>
            <a:endParaRPr lang="en-US"/>
          </a:p>
        </p:txBody>
      </p:sp>
      <p:sp>
        <p:nvSpPr>
          <p:cNvPr id="3" name="Object 2"/>
          <p:cNvSpPr/>
          <p:nvPr/>
        </p:nvSpPr>
        <p:spPr>
          <a:xfrm>
            <a:off x="0" y="377185"/>
            <a:ext cx="12188952" cy="495176"/>
          </a:xfrm>
          <a:prstGeom prst="rect">
            <a:avLst/>
          </a:prstGeom>
          <a:noFill/>
        </p:spPr>
        <p:txBody>
          <a:bodyPr wrap="square" lIns="0" tIns="0" rIns="0" bIns="0" rtlCol="0" anchor="t"/>
          <a:lstStyle/>
          <a:p>
            <a:pPr algn="ctr">
              <a:lnSpc>
                <a:spcPts val="3960"/>
              </a:lnSpc>
            </a:pPr>
            <a:r>
              <a:rPr lang="en-US" sz="3750" b="1" dirty="0">
                <a:solidFill>
                  <a:schemeClr val="bg1"/>
                </a:solidFill>
                <a:latin typeface="+mj-lt"/>
                <a:ea typeface="Source Sans Pro" pitchFamily="34" charset="-122"/>
              </a:rPr>
              <a:t>Master’s Degrees</a:t>
            </a:r>
          </a:p>
        </p:txBody>
      </p:sp>
      <p:pic>
        <p:nvPicPr>
          <p:cNvPr id="9" name="Picture 8" descr="A screenshot of a computer&#10;&#10;Description automatically generated">
            <a:extLst>
              <a:ext uri="{FF2B5EF4-FFF2-40B4-BE49-F238E27FC236}">
                <a16:creationId xmlns:a16="http://schemas.microsoft.com/office/drawing/2014/main" id="{F94EC69F-5060-2A74-FF4E-7A1F9584B243}"/>
              </a:ext>
            </a:extLst>
          </p:cNvPr>
          <p:cNvPicPr>
            <a:picLocks noChangeAspect="1"/>
          </p:cNvPicPr>
          <p:nvPr/>
        </p:nvPicPr>
        <p:blipFill>
          <a:blip r:embed="rId3"/>
          <a:stretch>
            <a:fillRect/>
          </a:stretch>
        </p:blipFill>
        <p:spPr>
          <a:xfrm>
            <a:off x="1224787" y="1941901"/>
            <a:ext cx="9742425" cy="3457404"/>
          </a:xfrm>
          <a:prstGeom prst="rect">
            <a:avLst/>
          </a:prstGeom>
        </p:spPr>
      </p:pic>
      <p:sp>
        <p:nvSpPr>
          <p:cNvPr id="10" name="Rectangle 9">
            <a:extLst>
              <a:ext uri="{FF2B5EF4-FFF2-40B4-BE49-F238E27FC236}">
                <a16:creationId xmlns:a16="http://schemas.microsoft.com/office/drawing/2014/main" id="{86519802-CC6A-DFD9-483D-41CE8A9905D3}"/>
              </a:ext>
            </a:extLst>
          </p:cNvPr>
          <p:cNvSpPr/>
          <p:nvPr/>
        </p:nvSpPr>
        <p:spPr>
          <a:xfrm>
            <a:off x="1237874" y="4158970"/>
            <a:ext cx="9729338" cy="262144"/>
          </a:xfrm>
          <a:prstGeom prst="rect">
            <a:avLst/>
          </a:prstGeom>
          <a:solidFill>
            <a:srgbClr val="8C1D40">
              <a:alpha val="497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297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
            <a:extLst>
              <a:ext uri="{FF2B5EF4-FFF2-40B4-BE49-F238E27FC236}">
                <a16:creationId xmlns:a16="http://schemas.microsoft.com/office/drawing/2014/main" id="{E9728BC0-9859-1D91-926D-C34AE2D9A185}"/>
              </a:ext>
            </a:extLst>
          </p:cNvPr>
          <p:cNvSpPr/>
          <p:nvPr/>
        </p:nvSpPr>
        <p:spPr>
          <a:xfrm>
            <a:off x="95226" y="95227"/>
            <a:ext cx="11998500" cy="984273"/>
          </a:xfrm>
          <a:prstGeom prst="rect">
            <a:avLst/>
          </a:prstGeom>
          <a:solidFill>
            <a:srgbClr val="8C1D40"/>
          </a:solidFill>
        </p:spPr>
        <p:txBody>
          <a:bodyPr/>
          <a:lstStyle/>
          <a:p>
            <a:endParaRPr lang="en-US"/>
          </a:p>
        </p:txBody>
      </p:sp>
      <p:sp>
        <p:nvSpPr>
          <p:cNvPr id="2" name="Object 1"/>
          <p:cNvSpPr/>
          <p:nvPr/>
        </p:nvSpPr>
        <p:spPr>
          <a:xfrm>
            <a:off x="0" y="0"/>
            <a:ext cx="0" cy="274320"/>
          </a:xfrm>
          <a:prstGeom prst="rect">
            <a:avLst/>
          </a:prstGeom>
          <a:noFill/>
        </p:spPr>
        <p:txBody>
          <a:bodyPr/>
          <a:lstStyle/>
          <a:p>
            <a:endParaRPr lang="en-US"/>
          </a:p>
        </p:txBody>
      </p:sp>
      <p:sp>
        <p:nvSpPr>
          <p:cNvPr id="3" name="Object 2"/>
          <p:cNvSpPr/>
          <p:nvPr/>
        </p:nvSpPr>
        <p:spPr>
          <a:xfrm>
            <a:off x="0" y="377185"/>
            <a:ext cx="12188952" cy="495176"/>
          </a:xfrm>
          <a:prstGeom prst="rect">
            <a:avLst/>
          </a:prstGeom>
          <a:noFill/>
        </p:spPr>
        <p:txBody>
          <a:bodyPr wrap="square" lIns="0" tIns="0" rIns="0" bIns="0" rtlCol="0" anchor="t"/>
          <a:lstStyle/>
          <a:p>
            <a:pPr algn="ctr">
              <a:lnSpc>
                <a:spcPts val="3960"/>
              </a:lnSpc>
            </a:pPr>
            <a:r>
              <a:rPr lang="en-US" sz="3750" b="1" dirty="0">
                <a:solidFill>
                  <a:schemeClr val="bg1"/>
                </a:solidFill>
                <a:latin typeface="+mj-lt"/>
                <a:ea typeface="Source Sans Pro" pitchFamily="34" charset="-122"/>
              </a:rPr>
              <a:t>Master’s Degrees</a:t>
            </a:r>
          </a:p>
        </p:txBody>
      </p:sp>
      <p:pic>
        <p:nvPicPr>
          <p:cNvPr id="8" name="Picture 7" descr="A close-up of a list of college graduates&#10;&#10;Description automatically generated">
            <a:extLst>
              <a:ext uri="{FF2B5EF4-FFF2-40B4-BE49-F238E27FC236}">
                <a16:creationId xmlns:a16="http://schemas.microsoft.com/office/drawing/2014/main" id="{B1F2605F-BFE0-89AF-EDCC-1865C03E8F48}"/>
              </a:ext>
            </a:extLst>
          </p:cNvPr>
          <p:cNvPicPr>
            <a:picLocks noChangeAspect="1"/>
          </p:cNvPicPr>
          <p:nvPr/>
        </p:nvPicPr>
        <p:blipFill>
          <a:blip r:embed="rId3"/>
          <a:stretch>
            <a:fillRect/>
          </a:stretch>
        </p:blipFill>
        <p:spPr>
          <a:xfrm>
            <a:off x="305045" y="1809516"/>
            <a:ext cx="7963822" cy="4277342"/>
          </a:xfrm>
          <a:prstGeom prst="rect">
            <a:avLst/>
          </a:prstGeom>
        </p:spPr>
      </p:pic>
      <p:sp>
        <p:nvSpPr>
          <p:cNvPr id="11" name="Rectangle 10">
            <a:extLst>
              <a:ext uri="{FF2B5EF4-FFF2-40B4-BE49-F238E27FC236}">
                <a16:creationId xmlns:a16="http://schemas.microsoft.com/office/drawing/2014/main" id="{0A567A98-04C4-AABE-E73E-42A74BB4EA04}"/>
              </a:ext>
            </a:extLst>
          </p:cNvPr>
          <p:cNvSpPr/>
          <p:nvPr/>
        </p:nvSpPr>
        <p:spPr>
          <a:xfrm>
            <a:off x="305045" y="2850870"/>
            <a:ext cx="7822955" cy="247930"/>
          </a:xfrm>
          <a:prstGeom prst="rect">
            <a:avLst/>
          </a:prstGeom>
          <a:solidFill>
            <a:srgbClr val="8C1D40">
              <a:alpha val="497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table with text and numbers&#10;&#10;Description automatically generated">
            <a:extLst>
              <a:ext uri="{FF2B5EF4-FFF2-40B4-BE49-F238E27FC236}">
                <a16:creationId xmlns:a16="http://schemas.microsoft.com/office/drawing/2014/main" id="{469AD5CE-6AF2-4B86-18BF-6542A65E48AD}"/>
              </a:ext>
            </a:extLst>
          </p:cNvPr>
          <p:cNvPicPr>
            <a:picLocks noChangeAspect="1"/>
          </p:cNvPicPr>
          <p:nvPr/>
        </p:nvPicPr>
        <p:blipFill>
          <a:blip r:embed="rId4"/>
          <a:stretch>
            <a:fillRect/>
          </a:stretch>
        </p:blipFill>
        <p:spPr>
          <a:xfrm>
            <a:off x="8626626" y="1809516"/>
            <a:ext cx="3467100" cy="1371600"/>
          </a:xfrm>
          <a:prstGeom prst="rect">
            <a:avLst/>
          </a:prstGeom>
        </p:spPr>
      </p:pic>
      <p:pic>
        <p:nvPicPr>
          <p:cNvPr id="16" name="Picture 15" descr="A table with text and numbers&#10;&#10;Description automatically generated">
            <a:extLst>
              <a:ext uri="{FF2B5EF4-FFF2-40B4-BE49-F238E27FC236}">
                <a16:creationId xmlns:a16="http://schemas.microsoft.com/office/drawing/2014/main" id="{02CB6A8C-8C01-74D1-D565-B139ED520681}"/>
              </a:ext>
            </a:extLst>
          </p:cNvPr>
          <p:cNvPicPr>
            <a:picLocks noChangeAspect="1"/>
          </p:cNvPicPr>
          <p:nvPr/>
        </p:nvPicPr>
        <p:blipFill>
          <a:blip r:embed="rId5"/>
          <a:stretch>
            <a:fillRect/>
          </a:stretch>
        </p:blipFill>
        <p:spPr>
          <a:xfrm>
            <a:off x="8625028" y="4248150"/>
            <a:ext cx="3468698" cy="1838708"/>
          </a:xfrm>
          <a:prstGeom prst="rect">
            <a:avLst/>
          </a:prstGeom>
        </p:spPr>
      </p:pic>
    </p:spTree>
    <p:extLst>
      <p:ext uri="{BB962C8B-B14F-4D97-AF65-F5344CB8AC3E}">
        <p14:creationId xmlns:p14="http://schemas.microsoft.com/office/powerpoint/2010/main" val="1310672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A7189D95-DE4B-5842-54F0-6F562479A7C2}"/>
              </a:ext>
            </a:extLst>
          </p:cNvPr>
          <p:cNvPicPr>
            <a:picLocks noChangeAspect="1"/>
          </p:cNvPicPr>
          <p:nvPr/>
        </p:nvPicPr>
        <p:blipFill>
          <a:blip r:embed="rId3"/>
          <a:stretch>
            <a:fillRect/>
          </a:stretch>
        </p:blipFill>
        <p:spPr>
          <a:xfrm>
            <a:off x="1603375" y="1361458"/>
            <a:ext cx="8985250" cy="5372061"/>
          </a:xfrm>
          <a:prstGeom prst="rect">
            <a:avLst/>
          </a:prstGeom>
        </p:spPr>
      </p:pic>
      <p:sp>
        <p:nvSpPr>
          <p:cNvPr id="15" name="Object 1">
            <a:extLst>
              <a:ext uri="{FF2B5EF4-FFF2-40B4-BE49-F238E27FC236}">
                <a16:creationId xmlns:a16="http://schemas.microsoft.com/office/drawing/2014/main" id="{E9728BC0-9859-1D91-926D-C34AE2D9A185}"/>
              </a:ext>
            </a:extLst>
          </p:cNvPr>
          <p:cNvSpPr/>
          <p:nvPr/>
        </p:nvSpPr>
        <p:spPr>
          <a:xfrm>
            <a:off x="95226" y="95227"/>
            <a:ext cx="11998500" cy="984273"/>
          </a:xfrm>
          <a:prstGeom prst="rect">
            <a:avLst/>
          </a:prstGeom>
          <a:solidFill>
            <a:srgbClr val="8C1D40"/>
          </a:solidFill>
        </p:spPr>
        <p:txBody>
          <a:bodyPr/>
          <a:lstStyle/>
          <a:p>
            <a:endParaRPr lang="en-US"/>
          </a:p>
        </p:txBody>
      </p:sp>
      <p:sp>
        <p:nvSpPr>
          <p:cNvPr id="2" name="Object 1"/>
          <p:cNvSpPr/>
          <p:nvPr/>
        </p:nvSpPr>
        <p:spPr>
          <a:xfrm>
            <a:off x="0" y="0"/>
            <a:ext cx="0" cy="274320"/>
          </a:xfrm>
          <a:prstGeom prst="rect">
            <a:avLst/>
          </a:prstGeom>
          <a:noFill/>
        </p:spPr>
        <p:txBody>
          <a:bodyPr/>
          <a:lstStyle/>
          <a:p>
            <a:endParaRPr lang="en-US"/>
          </a:p>
        </p:txBody>
      </p:sp>
      <p:sp>
        <p:nvSpPr>
          <p:cNvPr id="3" name="Object 2"/>
          <p:cNvSpPr/>
          <p:nvPr/>
        </p:nvSpPr>
        <p:spPr>
          <a:xfrm>
            <a:off x="0" y="377185"/>
            <a:ext cx="12188952" cy="495176"/>
          </a:xfrm>
          <a:prstGeom prst="rect">
            <a:avLst/>
          </a:prstGeom>
          <a:noFill/>
        </p:spPr>
        <p:txBody>
          <a:bodyPr wrap="square" lIns="0" tIns="0" rIns="0" bIns="0" rtlCol="0" anchor="t"/>
          <a:lstStyle/>
          <a:p>
            <a:pPr algn="ctr">
              <a:lnSpc>
                <a:spcPts val="3960"/>
              </a:lnSpc>
            </a:pPr>
            <a:r>
              <a:rPr lang="en-US" sz="3750" b="1" dirty="0">
                <a:solidFill>
                  <a:schemeClr val="bg1"/>
                </a:solidFill>
                <a:latin typeface="+mj-lt"/>
                <a:ea typeface="Source Sans Pro" pitchFamily="34" charset="-122"/>
              </a:rPr>
              <a:t>Doctoral Degrees</a:t>
            </a:r>
          </a:p>
        </p:txBody>
      </p:sp>
      <p:sp>
        <p:nvSpPr>
          <p:cNvPr id="11" name="Rectangle 10">
            <a:extLst>
              <a:ext uri="{FF2B5EF4-FFF2-40B4-BE49-F238E27FC236}">
                <a16:creationId xmlns:a16="http://schemas.microsoft.com/office/drawing/2014/main" id="{0A567A98-04C4-AABE-E73E-42A74BB4EA04}"/>
              </a:ext>
            </a:extLst>
          </p:cNvPr>
          <p:cNvSpPr/>
          <p:nvPr/>
        </p:nvSpPr>
        <p:spPr>
          <a:xfrm>
            <a:off x="1752845" y="5606770"/>
            <a:ext cx="8737355" cy="235230"/>
          </a:xfrm>
          <a:prstGeom prst="rect">
            <a:avLst/>
          </a:prstGeom>
          <a:solidFill>
            <a:srgbClr val="8C1D40">
              <a:alpha val="497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2849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ist of college degrees&#10;&#10;Description automatically generated with medium confidence">
            <a:extLst>
              <a:ext uri="{FF2B5EF4-FFF2-40B4-BE49-F238E27FC236}">
                <a16:creationId xmlns:a16="http://schemas.microsoft.com/office/drawing/2014/main" id="{E0765ABC-2F01-4CDD-D68E-D5FAD223C253}"/>
              </a:ext>
            </a:extLst>
          </p:cNvPr>
          <p:cNvPicPr>
            <a:picLocks noChangeAspect="1"/>
          </p:cNvPicPr>
          <p:nvPr/>
        </p:nvPicPr>
        <p:blipFill>
          <a:blip r:embed="rId3"/>
          <a:stretch>
            <a:fillRect/>
          </a:stretch>
        </p:blipFill>
        <p:spPr>
          <a:xfrm>
            <a:off x="5638800" y="1436093"/>
            <a:ext cx="6465260" cy="3912311"/>
          </a:xfrm>
          <a:prstGeom prst="rect">
            <a:avLst/>
          </a:prstGeom>
        </p:spPr>
      </p:pic>
      <p:pic>
        <p:nvPicPr>
          <p:cNvPr id="7" name="Picture 6" descr="A table with text on it&#10;&#10;Description automatically generated">
            <a:extLst>
              <a:ext uri="{FF2B5EF4-FFF2-40B4-BE49-F238E27FC236}">
                <a16:creationId xmlns:a16="http://schemas.microsoft.com/office/drawing/2014/main" id="{B363F669-EA32-07AB-436F-B4F7164F67BC}"/>
              </a:ext>
            </a:extLst>
          </p:cNvPr>
          <p:cNvPicPr>
            <a:picLocks noChangeAspect="1"/>
          </p:cNvPicPr>
          <p:nvPr/>
        </p:nvPicPr>
        <p:blipFill>
          <a:blip r:embed="rId4"/>
          <a:stretch>
            <a:fillRect/>
          </a:stretch>
        </p:blipFill>
        <p:spPr>
          <a:xfrm>
            <a:off x="260350" y="1361458"/>
            <a:ext cx="5378450" cy="5020682"/>
          </a:xfrm>
          <a:prstGeom prst="rect">
            <a:avLst/>
          </a:prstGeom>
        </p:spPr>
      </p:pic>
      <p:sp>
        <p:nvSpPr>
          <p:cNvPr id="15" name="Object 1">
            <a:extLst>
              <a:ext uri="{FF2B5EF4-FFF2-40B4-BE49-F238E27FC236}">
                <a16:creationId xmlns:a16="http://schemas.microsoft.com/office/drawing/2014/main" id="{E9728BC0-9859-1D91-926D-C34AE2D9A185}"/>
              </a:ext>
            </a:extLst>
          </p:cNvPr>
          <p:cNvSpPr/>
          <p:nvPr/>
        </p:nvSpPr>
        <p:spPr>
          <a:xfrm>
            <a:off x="95226" y="95227"/>
            <a:ext cx="11998500" cy="984273"/>
          </a:xfrm>
          <a:prstGeom prst="rect">
            <a:avLst/>
          </a:prstGeom>
          <a:solidFill>
            <a:srgbClr val="8C1D40"/>
          </a:solidFill>
        </p:spPr>
        <p:txBody>
          <a:bodyPr/>
          <a:lstStyle/>
          <a:p>
            <a:endParaRPr lang="en-US"/>
          </a:p>
        </p:txBody>
      </p:sp>
      <p:sp>
        <p:nvSpPr>
          <p:cNvPr id="2" name="Object 1"/>
          <p:cNvSpPr/>
          <p:nvPr/>
        </p:nvSpPr>
        <p:spPr>
          <a:xfrm>
            <a:off x="0" y="0"/>
            <a:ext cx="0" cy="274320"/>
          </a:xfrm>
          <a:prstGeom prst="rect">
            <a:avLst/>
          </a:prstGeom>
          <a:noFill/>
        </p:spPr>
        <p:txBody>
          <a:bodyPr/>
          <a:lstStyle/>
          <a:p>
            <a:endParaRPr lang="en-US"/>
          </a:p>
        </p:txBody>
      </p:sp>
      <p:sp>
        <p:nvSpPr>
          <p:cNvPr id="3" name="Object 2"/>
          <p:cNvSpPr/>
          <p:nvPr/>
        </p:nvSpPr>
        <p:spPr>
          <a:xfrm>
            <a:off x="0" y="377185"/>
            <a:ext cx="12188952" cy="495176"/>
          </a:xfrm>
          <a:prstGeom prst="rect">
            <a:avLst/>
          </a:prstGeom>
          <a:noFill/>
        </p:spPr>
        <p:txBody>
          <a:bodyPr wrap="square" lIns="0" tIns="0" rIns="0" bIns="0" rtlCol="0" anchor="t"/>
          <a:lstStyle/>
          <a:p>
            <a:pPr algn="ctr">
              <a:lnSpc>
                <a:spcPts val="3960"/>
              </a:lnSpc>
            </a:pPr>
            <a:r>
              <a:rPr lang="en-US" sz="3750" b="1" dirty="0">
                <a:solidFill>
                  <a:schemeClr val="bg1"/>
                </a:solidFill>
                <a:latin typeface="+mj-lt"/>
                <a:ea typeface="Source Sans Pro" pitchFamily="34" charset="-122"/>
              </a:rPr>
              <a:t>Doctoral Degrees</a:t>
            </a:r>
          </a:p>
        </p:txBody>
      </p:sp>
      <p:sp>
        <p:nvSpPr>
          <p:cNvPr id="11" name="Rectangle 10">
            <a:extLst>
              <a:ext uri="{FF2B5EF4-FFF2-40B4-BE49-F238E27FC236}">
                <a16:creationId xmlns:a16="http://schemas.microsoft.com/office/drawing/2014/main" id="{0A567A98-04C4-AABE-E73E-42A74BB4EA04}"/>
              </a:ext>
            </a:extLst>
          </p:cNvPr>
          <p:cNvSpPr/>
          <p:nvPr/>
        </p:nvSpPr>
        <p:spPr>
          <a:xfrm>
            <a:off x="260351" y="5832620"/>
            <a:ext cx="5289550" cy="250679"/>
          </a:xfrm>
          <a:prstGeom prst="rect">
            <a:avLst/>
          </a:prstGeom>
          <a:solidFill>
            <a:srgbClr val="8C1D40">
              <a:alpha val="497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FEAD124-684A-36FA-446B-BBF011107F59}"/>
              </a:ext>
            </a:extLst>
          </p:cNvPr>
          <p:cNvSpPr/>
          <p:nvPr/>
        </p:nvSpPr>
        <p:spPr>
          <a:xfrm>
            <a:off x="5727700" y="4486421"/>
            <a:ext cx="6203950" cy="237980"/>
          </a:xfrm>
          <a:prstGeom prst="rect">
            <a:avLst/>
          </a:prstGeom>
          <a:solidFill>
            <a:srgbClr val="8C1D40">
              <a:alpha val="497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876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table of college admission&#10;&#10;Description automatically generated with medium confidence">
            <a:extLst>
              <a:ext uri="{FF2B5EF4-FFF2-40B4-BE49-F238E27FC236}">
                <a16:creationId xmlns:a16="http://schemas.microsoft.com/office/drawing/2014/main" id="{83577FD1-EC5A-5606-E74A-72D5B14EAF52}"/>
              </a:ext>
            </a:extLst>
          </p:cNvPr>
          <p:cNvPicPr>
            <a:picLocks noChangeAspect="1"/>
          </p:cNvPicPr>
          <p:nvPr/>
        </p:nvPicPr>
        <p:blipFill>
          <a:blip r:embed="rId3"/>
          <a:stretch>
            <a:fillRect/>
          </a:stretch>
        </p:blipFill>
        <p:spPr>
          <a:xfrm>
            <a:off x="6383578" y="1396382"/>
            <a:ext cx="5710148" cy="4563532"/>
          </a:xfrm>
          <a:prstGeom prst="rect">
            <a:avLst/>
          </a:prstGeom>
        </p:spPr>
      </p:pic>
      <p:pic>
        <p:nvPicPr>
          <p:cNvPr id="5" name="Picture 4" descr="A table of college admission&#10;&#10;Description automatically generated with low confidence">
            <a:extLst>
              <a:ext uri="{FF2B5EF4-FFF2-40B4-BE49-F238E27FC236}">
                <a16:creationId xmlns:a16="http://schemas.microsoft.com/office/drawing/2014/main" id="{1AAAED91-B4A9-4E07-C049-A42945E2AE99}"/>
              </a:ext>
            </a:extLst>
          </p:cNvPr>
          <p:cNvPicPr>
            <a:picLocks noChangeAspect="1"/>
          </p:cNvPicPr>
          <p:nvPr/>
        </p:nvPicPr>
        <p:blipFill>
          <a:blip r:embed="rId4"/>
          <a:stretch>
            <a:fillRect/>
          </a:stretch>
        </p:blipFill>
        <p:spPr>
          <a:xfrm>
            <a:off x="0" y="1396381"/>
            <a:ext cx="6285154" cy="4128119"/>
          </a:xfrm>
          <a:prstGeom prst="rect">
            <a:avLst/>
          </a:prstGeom>
        </p:spPr>
      </p:pic>
      <p:sp>
        <p:nvSpPr>
          <p:cNvPr id="15" name="Object 1">
            <a:extLst>
              <a:ext uri="{FF2B5EF4-FFF2-40B4-BE49-F238E27FC236}">
                <a16:creationId xmlns:a16="http://schemas.microsoft.com/office/drawing/2014/main" id="{E9728BC0-9859-1D91-926D-C34AE2D9A185}"/>
              </a:ext>
            </a:extLst>
          </p:cNvPr>
          <p:cNvSpPr/>
          <p:nvPr/>
        </p:nvSpPr>
        <p:spPr>
          <a:xfrm>
            <a:off x="95226" y="95227"/>
            <a:ext cx="11998500" cy="984273"/>
          </a:xfrm>
          <a:prstGeom prst="rect">
            <a:avLst/>
          </a:prstGeom>
          <a:solidFill>
            <a:srgbClr val="8C1D40"/>
          </a:solidFill>
        </p:spPr>
        <p:txBody>
          <a:bodyPr/>
          <a:lstStyle/>
          <a:p>
            <a:endParaRPr lang="en-US"/>
          </a:p>
        </p:txBody>
      </p:sp>
      <p:sp>
        <p:nvSpPr>
          <p:cNvPr id="2" name="Object 1"/>
          <p:cNvSpPr/>
          <p:nvPr/>
        </p:nvSpPr>
        <p:spPr>
          <a:xfrm>
            <a:off x="0" y="0"/>
            <a:ext cx="0" cy="274320"/>
          </a:xfrm>
          <a:prstGeom prst="rect">
            <a:avLst/>
          </a:prstGeom>
          <a:noFill/>
        </p:spPr>
        <p:txBody>
          <a:bodyPr/>
          <a:lstStyle/>
          <a:p>
            <a:endParaRPr lang="en-US"/>
          </a:p>
        </p:txBody>
      </p:sp>
      <p:sp>
        <p:nvSpPr>
          <p:cNvPr id="3" name="Object 2"/>
          <p:cNvSpPr/>
          <p:nvPr/>
        </p:nvSpPr>
        <p:spPr>
          <a:xfrm>
            <a:off x="0" y="377185"/>
            <a:ext cx="12188952" cy="495176"/>
          </a:xfrm>
          <a:prstGeom prst="rect">
            <a:avLst/>
          </a:prstGeom>
          <a:noFill/>
        </p:spPr>
        <p:txBody>
          <a:bodyPr wrap="square" lIns="0" tIns="0" rIns="0" bIns="0" rtlCol="0" anchor="t"/>
          <a:lstStyle/>
          <a:p>
            <a:pPr algn="ctr">
              <a:lnSpc>
                <a:spcPts val="3960"/>
              </a:lnSpc>
            </a:pPr>
            <a:r>
              <a:rPr lang="en-US" sz="3750" b="1" dirty="0">
                <a:solidFill>
                  <a:schemeClr val="bg1"/>
                </a:solidFill>
                <a:latin typeface="+mj-lt"/>
                <a:ea typeface="Source Sans Pro" pitchFamily="34" charset="-122"/>
              </a:rPr>
              <a:t>Tenure/Tenure-Track Engineering Faculty</a:t>
            </a:r>
          </a:p>
        </p:txBody>
      </p:sp>
      <p:sp>
        <p:nvSpPr>
          <p:cNvPr id="11" name="Rectangle 10">
            <a:extLst>
              <a:ext uri="{FF2B5EF4-FFF2-40B4-BE49-F238E27FC236}">
                <a16:creationId xmlns:a16="http://schemas.microsoft.com/office/drawing/2014/main" id="{0A567A98-04C4-AABE-E73E-42A74BB4EA04}"/>
              </a:ext>
            </a:extLst>
          </p:cNvPr>
          <p:cNvSpPr/>
          <p:nvPr/>
        </p:nvSpPr>
        <p:spPr>
          <a:xfrm>
            <a:off x="95226" y="4400696"/>
            <a:ext cx="6000774" cy="247504"/>
          </a:xfrm>
          <a:prstGeom prst="rect">
            <a:avLst/>
          </a:prstGeom>
          <a:solidFill>
            <a:srgbClr val="8C1D40">
              <a:alpha val="497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FEAD124-684A-36FA-446B-BBF011107F59}"/>
              </a:ext>
            </a:extLst>
          </p:cNvPr>
          <p:cNvSpPr/>
          <p:nvPr/>
        </p:nvSpPr>
        <p:spPr>
          <a:xfrm>
            <a:off x="6489700" y="3851421"/>
            <a:ext cx="5604026" cy="212579"/>
          </a:xfrm>
          <a:prstGeom prst="rect">
            <a:avLst/>
          </a:prstGeom>
          <a:solidFill>
            <a:srgbClr val="8C1D40">
              <a:alpha val="497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4758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226" y="95226"/>
            <a:ext cx="11998500" cy="3285303"/>
          </a:xfrm>
          <a:prstGeom prst="rect">
            <a:avLst/>
          </a:prstGeom>
          <a:solidFill>
            <a:srgbClr val="FFC627"/>
          </a:solidFill>
        </p:spPr>
        <p:txBody>
          <a:bodyPr/>
          <a:lstStyle/>
          <a:p>
            <a:endParaRPr lang="en-US" dirty="0"/>
          </a:p>
        </p:txBody>
      </p:sp>
      <p:sp>
        <p:nvSpPr>
          <p:cNvPr id="3" name="Object 2"/>
          <p:cNvSpPr/>
          <p:nvPr/>
        </p:nvSpPr>
        <p:spPr>
          <a:xfrm>
            <a:off x="-95226" y="1179614"/>
            <a:ext cx="12379404" cy="704674"/>
          </a:xfrm>
          <a:prstGeom prst="rect">
            <a:avLst/>
          </a:prstGeom>
          <a:noFill/>
        </p:spPr>
        <p:txBody>
          <a:bodyPr wrap="square" lIns="0" tIns="0" rIns="0" bIns="0" rtlCol="0" anchor="t"/>
          <a:lstStyle/>
          <a:p>
            <a:pPr algn="ctr">
              <a:lnSpc>
                <a:spcPts val="5569"/>
              </a:lnSpc>
              <a:buNone/>
            </a:pPr>
            <a:r>
              <a:rPr lang="en-US" sz="5625" b="1" dirty="0">
                <a:solidFill>
                  <a:srgbClr val="000000"/>
                </a:solidFill>
                <a:latin typeface="Source Sans Pro" pitchFamily="34" charset="0"/>
                <a:ea typeface="Source Sans Pro" pitchFamily="34" charset="-122"/>
                <a:cs typeface="Source Sans Pro" pitchFamily="34" charset="-120"/>
              </a:rPr>
              <a:t>Inclusive Excellence</a:t>
            </a:r>
            <a:endParaRPr lang="en-US" dirty="0"/>
          </a:p>
        </p:txBody>
      </p:sp>
      <p:sp>
        <p:nvSpPr>
          <p:cNvPr id="4" name="Object 3"/>
          <p:cNvSpPr/>
          <p:nvPr/>
        </p:nvSpPr>
        <p:spPr>
          <a:xfrm>
            <a:off x="4666082" y="2059266"/>
            <a:ext cx="2856785" cy="0"/>
          </a:xfrm>
          <a:prstGeom prst="line">
            <a:avLst/>
          </a:prstGeom>
          <a:noFill/>
          <a:ln w="12700">
            <a:solidFill>
              <a:srgbClr val="000000">
                <a:alpha val="90000"/>
              </a:srgbClr>
            </a:solidFill>
            <a:prstDash val="solid"/>
            <a:miter lim="800000"/>
          </a:ln>
        </p:spPr>
        <p:txBody>
          <a:bodyPr/>
          <a:lstStyle/>
          <a:p>
            <a:endParaRPr lang="en-US"/>
          </a:p>
        </p:txBody>
      </p:sp>
      <p:sp>
        <p:nvSpPr>
          <p:cNvPr id="7" name="Object 6"/>
          <p:cNvSpPr/>
          <p:nvPr/>
        </p:nvSpPr>
        <p:spPr>
          <a:xfrm>
            <a:off x="863599" y="3843867"/>
            <a:ext cx="10447867" cy="2917192"/>
          </a:xfrm>
          <a:prstGeom prst="rect">
            <a:avLst/>
          </a:prstGeom>
          <a:solidFill>
            <a:srgbClr val="FFFFFF"/>
          </a:solidFill>
        </p:spPr>
        <p:txBody>
          <a:bodyPr/>
          <a:lstStyle/>
          <a:p>
            <a:r>
              <a:rPr lang="en-US" sz="2400" b="0" i="1" u="none" strike="noStrike" dirty="0">
                <a:solidFill>
                  <a:srgbClr val="191919"/>
                </a:solidFill>
                <a:effectLst/>
                <a:latin typeface="Arial" panose="020B0604020202020204" pitchFamily="34" charset="0"/>
              </a:rPr>
              <a:t>Inclusive excellence at Arizona State University is a </a:t>
            </a:r>
            <a:r>
              <a:rPr lang="en-US" sz="2400" b="1" i="1" u="none" strike="noStrike" dirty="0">
                <a:solidFill>
                  <a:srgbClr val="191919"/>
                </a:solidFill>
                <a:effectLst/>
                <a:latin typeface="Arial" panose="020B0604020202020204" pitchFamily="34" charset="0"/>
              </a:rPr>
              <a:t>commitment</a:t>
            </a:r>
            <a:r>
              <a:rPr lang="en-US" sz="2400" b="0" i="1" u="none" strike="noStrike" dirty="0">
                <a:solidFill>
                  <a:srgbClr val="191919"/>
                </a:solidFill>
                <a:effectLst/>
                <a:latin typeface="Arial" panose="020B0604020202020204" pitchFamily="34" charset="0"/>
              </a:rPr>
              <a:t> to all ethnic, intellectual, socioeconomic and cultural backgrounds; accounting for the deepest possible grasp of </a:t>
            </a:r>
            <a:r>
              <a:rPr lang="en-US" sz="2400" b="1" i="1" u="none" strike="noStrike" dirty="0">
                <a:solidFill>
                  <a:srgbClr val="191919"/>
                </a:solidFill>
                <a:effectLst/>
                <a:latin typeface="Arial" panose="020B0604020202020204" pitchFamily="34" charset="0"/>
              </a:rPr>
              <a:t>diverse </a:t>
            </a:r>
            <a:r>
              <a:rPr lang="en-US" sz="2400" i="1" u="none" strike="noStrike" dirty="0">
                <a:solidFill>
                  <a:srgbClr val="191919"/>
                </a:solidFill>
                <a:effectLst/>
                <a:latin typeface="Arial" panose="020B0604020202020204" pitchFamily="34" charset="0"/>
              </a:rPr>
              <a:t>perspectives</a:t>
            </a:r>
            <a:r>
              <a:rPr lang="en-US" sz="2400" b="1" i="1" u="none" strike="noStrike" dirty="0">
                <a:solidFill>
                  <a:srgbClr val="191919"/>
                </a:solidFill>
                <a:effectLst/>
                <a:latin typeface="Arial" panose="020B0604020202020204" pitchFamily="34" charset="0"/>
              </a:rPr>
              <a:t> </a:t>
            </a:r>
            <a:r>
              <a:rPr lang="en-US" sz="2400" b="0" i="1" u="none" strike="noStrike" dirty="0">
                <a:solidFill>
                  <a:srgbClr val="191919"/>
                </a:solidFill>
                <a:effectLst/>
                <a:latin typeface="Arial" panose="020B0604020202020204" pitchFamily="34" charset="0"/>
              </a:rPr>
              <a:t>and identities; and </a:t>
            </a:r>
            <a:r>
              <a:rPr lang="en-US" sz="2400" i="1" u="none" strike="noStrike" dirty="0">
                <a:solidFill>
                  <a:srgbClr val="191919"/>
                </a:solidFill>
                <a:effectLst/>
                <a:latin typeface="Arial" panose="020B0604020202020204" pitchFamily="34" charset="0"/>
              </a:rPr>
              <a:t>building upon </a:t>
            </a:r>
            <a:r>
              <a:rPr lang="en-US" sz="2400" b="0" i="1" u="none" strike="noStrike" dirty="0">
                <a:solidFill>
                  <a:srgbClr val="191919"/>
                </a:solidFill>
                <a:effectLst/>
                <a:latin typeface="Arial" panose="020B0604020202020204" pitchFamily="34" charset="0"/>
              </a:rPr>
              <a:t>our promise to measure ourselves by whom we include and how they succeed. Under the guidance of the provost, a dedicated team stewards this commitment through </a:t>
            </a:r>
            <a:r>
              <a:rPr lang="en-US" sz="2400" b="1" i="1" u="none" strike="noStrike" dirty="0">
                <a:solidFill>
                  <a:srgbClr val="191919"/>
                </a:solidFill>
                <a:effectLst/>
                <a:latin typeface="Arial" panose="020B0604020202020204" pitchFamily="34" charset="0"/>
              </a:rPr>
              <a:t>collaborative work within a dynamic enterprise-wide ecosystem focused on diversity, equity and inclusion. </a:t>
            </a:r>
            <a:endParaRPr lang="en-US" sz="2400" b="1" i="1" dirty="0"/>
          </a:p>
        </p:txBody>
      </p:sp>
      <p:sp>
        <p:nvSpPr>
          <p:cNvPr id="11" name="TextBox 10">
            <a:extLst>
              <a:ext uri="{FF2B5EF4-FFF2-40B4-BE49-F238E27FC236}">
                <a16:creationId xmlns:a16="http://schemas.microsoft.com/office/drawing/2014/main" id="{466CEADE-B3D1-1C52-9BCC-A36690B53285}"/>
              </a:ext>
            </a:extLst>
          </p:cNvPr>
          <p:cNvSpPr txBox="1"/>
          <p:nvPr/>
        </p:nvSpPr>
        <p:spPr>
          <a:xfrm>
            <a:off x="5243519" y="2412120"/>
            <a:ext cx="1688026" cy="307777"/>
          </a:xfrm>
          <a:prstGeom prst="rect">
            <a:avLst/>
          </a:prstGeom>
          <a:noFill/>
        </p:spPr>
        <p:txBody>
          <a:bodyPr wrap="none" rtlCol="0">
            <a:spAutoFit/>
          </a:bodyPr>
          <a:lstStyle/>
          <a:p>
            <a:r>
              <a:rPr lang="en-US" sz="1400" b="1" i="1" dirty="0"/>
              <a:t>Think, Pair, Share</a:t>
            </a:r>
          </a:p>
        </p:txBody>
      </p:sp>
      <p:pic>
        <p:nvPicPr>
          <p:cNvPr id="6" name="Picture 5">
            <a:extLst>
              <a:ext uri="{FF2B5EF4-FFF2-40B4-BE49-F238E27FC236}">
                <a16:creationId xmlns:a16="http://schemas.microsoft.com/office/drawing/2014/main" id="{C1A78379-EFA9-4F01-CEE3-8C12C74F03CF}"/>
              </a:ext>
            </a:extLst>
          </p:cNvPr>
          <p:cNvPicPr>
            <a:picLocks noChangeAspect="1"/>
          </p:cNvPicPr>
          <p:nvPr/>
        </p:nvPicPr>
        <p:blipFill>
          <a:blip r:embed="rId3"/>
          <a:stretch>
            <a:fillRect/>
          </a:stretch>
        </p:blipFill>
        <p:spPr>
          <a:xfrm>
            <a:off x="0" y="26737"/>
            <a:ext cx="12192000" cy="6858000"/>
          </a:xfrm>
          <a:prstGeom prst="rect">
            <a:avLst/>
          </a:prstGeom>
        </p:spPr>
      </p:pic>
    </p:spTree>
    <p:extLst>
      <p:ext uri="{BB962C8B-B14F-4D97-AF65-F5344CB8AC3E}">
        <p14:creationId xmlns:p14="http://schemas.microsoft.com/office/powerpoint/2010/main" val="535286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table of college admission&#10;&#10;Description automatically generated with medium confidence">
            <a:extLst>
              <a:ext uri="{FF2B5EF4-FFF2-40B4-BE49-F238E27FC236}">
                <a16:creationId xmlns:a16="http://schemas.microsoft.com/office/drawing/2014/main" id="{3D077016-3DC3-E65C-E817-82127958B0E2}"/>
              </a:ext>
            </a:extLst>
          </p:cNvPr>
          <p:cNvPicPr>
            <a:picLocks noChangeAspect="1"/>
          </p:cNvPicPr>
          <p:nvPr/>
        </p:nvPicPr>
        <p:blipFill>
          <a:blip r:embed="rId3"/>
          <a:stretch>
            <a:fillRect/>
          </a:stretch>
        </p:blipFill>
        <p:spPr>
          <a:xfrm>
            <a:off x="56477" y="1396380"/>
            <a:ext cx="5723899" cy="4652140"/>
          </a:xfrm>
          <a:prstGeom prst="rect">
            <a:avLst/>
          </a:prstGeom>
        </p:spPr>
      </p:pic>
      <p:pic>
        <p:nvPicPr>
          <p:cNvPr id="13" name="Picture 12" descr="A table of college admission&#10;&#10;Description automatically generated with medium confidence">
            <a:extLst>
              <a:ext uri="{FF2B5EF4-FFF2-40B4-BE49-F238E27FC236}">
                <a16:creationId xmlns:a16="http://schemas.microsoft.com/office/drawing/2014/main" id="{83577FD1-EC5A-5606-E74A-72D5B14EAF52}"/>
              </a:ext>
            </a:extLst>
          </p:cNvPr>
          <p:cNvPicPr>
            <a:picLocks noChangeAspect="1"/>
          </p:cNvPicPr>
          <p:nvPr/>
        </p:nvPicPr>
        <p:blipFill>
          <a:blip r:embed="rId4"/>
          <a:stretch>
            <a:fillRect/>
          </a:stretch>
        </p:blipFill>
        <p:spPr>
          <a:xfrm>
            <a:off x="6383578" y="1396382"/>
            <a:ext cx="5710148" cy="4563532"/>
          </a:xfrm>
          <a:prstGeom prst="rect">
            <a:avLst/>
          </a:prstGeom>
        </p:spPr>
      </p:pic>
      <p:sp>
        <p:nvSpPr>
          <p:cNvPr id="15" name="Object 1">
            <a:extLst>
              <a:ext uri="{FF2B5EF4-FFF2-40B4-BE49-F238E27FC236}">
                <a16:creationId xmlns:a16="http://schemas.microsoft.com/office/drawing/2014/main" id="{E9728BC0-9859-1D91-926D-C34AE2D9A185}"/>
              </a:ext>
            </a:extLst>
          </p:cNvPr>
          <p:cNvSpPr/>
          <p:nvPr/>
        </p:nvSpPr>
        <p:spPr>
          <a:xfrm>
            <a:off x="95226" y="95227"/>
            <a:ext cx="11998500" cy="984273"/>
          </a:xfrm>
          <a:prstGeom prst="rect">
            <a:avLst/>
          </a:prstGeom>
          <a:solidFill>
            <a:srgbClr val="8C1D40"/>
          </a:solidFill>
        </p:spPr>
        <p:txBody>
          <a:bodyPr/>
          <a:lstStyle/>
          <a:p>
            <a:endParaRPr lang="en-US"/>
          </a:p>
        </p:txBody>
      </p:sp>
      <p:sp>
        <p:nvSpPr>
          <p:cNvPr id="2" name="Object 1"/>
          <p:cNvSpPr/>
          <p:nvPr/>
        </p:nvSpPr>
        <p:spPr>
          <a:xfrm>
            <a:off x="0" y="0"/>
            <a:ext cx="0" cy="274320"/>
          </a:xfrm>
          <a:prstGeom prst="rect">
            <a:avLst/>
          </a:prstGeom>
          <a:noFill/>
        </p:spPr>
        <p:txBody>
          <a:bodyPr/>
          <a:lstStyle/>
          <a:p>
            <a:endParaRPr lang="en-US"/>
          </a:p>
        </p:txBody>
      </p:sp>
      <p:sp>
        <p:nvSpPr>
          <p:cNvPr id="3" name="Object 2"/>
          <p:cNvSpPr/>
          <p:nvPr/>
        </p:nvSpPr>
        <p:spPr>
          <a:xfrm>
            <a:off x="0" y="377185"/>
            <a:ext cx="12188952" cy="495176"/>
          </a:xfrm>
          <a:prstGeom prst="rect">
            <a:avLst/>
          </a:prstGeom>
          <a:noFill/>
        </p:spPr>
        <p:txBody>
          <a:bodyPr wrap="square" lIns="0" tIns="0" rIns="0" bIns="0" rtlCol="0" anchor="t"/>
          <a:lstStyle/>
          <a:p>
            <a:pPr algn="ctr">
              <a:lnSpc>
                <a:spcPts val="3960"/>
              </a:lnSpc>
            </a:pPr>
            <a:r>
              <a:rPr lang="en-US" sz="3750" b="1" dirty="0">
                <a:solidFill>
                  <a:schemeClr val="bg1"/>
                </a:solidFill>
                <a:latin typeface="+mj-lt"/>
                <a:ea typeface="Source Sans Pro" pitchFamily="34" charset="-122"/>
              </a:rPr>
              <a:t>Tenure/Tenure-Track Engineering Faculty</a:t>
            </a:r>
          </a:p>
        </p:txBody>
      </p:sp>
      <p:sp>
        <p:nvSpPr>
          <p:cNvPr id="11" name="Rectangle 10">
            <a:extLst>
              <a:ext uri="{FF2B5EF4-FFF2-40B4-BE49-F238E27FC236}">
                <a16:creationId xmlns:a16="http://schemas.microsoft.com/office/drawing/2014/main" id="{0A567A98-04C4-AABE-E73E-42A74BB4EA04}"/>
              </a:ext>
            </a:extLst>
          </p:cNvPr>
          <p:cNvSpPr/>
          <p:nvPr/>
        </p:nvSpPr>
        <p:spPr>
          <a:xfrm>
            <a:off x="95226" y="5204134"/>
            <a:ext cx="5685150" cy="257485"/>
          </a:xfrm>
          <a:prstGeom prst="rect">
            <a:avLst/>
          </a:prstGeom>
          <a:solidFill>
            <a:srgbClr val="8C1D40">
              <a:alpha val="497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table with text on it&#10;&#10;Description automatically generated">
            <a:extLst>
              <a:ext uri="{FF2B5EF4-FFF2-40B4-BE49-F238E27FC236}">
                <a16:creationId xmlns:a16="http://schemas.microsoft.com/office/drawing/2014/main" id="{D127DAEB-05EA-3491-33AB-37D9E629128B}"/>
              </a:ext>
            </a:extLst>
          </p:cNvPr>
          <p:cNvPicPr>
            <a:picLocks noChangeAspect="1"/>
          </p:cNvPicPr>
          <p:nvPr/>
        </p:nvPicPr>
        <p:blipFill>
          <a:blip r:embed="rId5"/>
          <a:stretch>
            <a:fillRect/>
          </a:stretch>
        </p:blipFill>
        <p:spPr>
          <a:xfrm>
            <a:off x="6077021" y="1406361"/>
            <a:ext cx="6016705" cy="4890120"/>
          </a:xfrm>
          <a:prstGeom prst="rect">
            <a:avLst/>
          </a:prstGeom>
        </p:spPr>
      </p:pic>
      <p:sp>
        <p:nvSpPr>
          <p:cNvPr id="8" name="Rectangle 7">
            <a:extLst>
              <a:ext uri="{FF2B5EF4-FFF2-40B4-BE49-F238E27FC236}">
                <a16:creationId xmlns:a16="http://schemas.microsoft.com/office/drawing/2014/main" id="{4FEAD124-684A-36FA-446B-BBF011107F59}"/>
              </a:ext>
            </a:extLst>
          </p:cNvPr>
          <p:cNvSpPr/>
          <p:nvPr/>
        </p:nvSpPr>
        <p:spPr>
          <a:xfrm>
            <a:off x="6094476" y="5805851"/>
            <a:ext cx="5999250" cy="242669"/>
          </a:xfrm>
          <a:prstGeom prst="rect">
            <a:avLst/>
          </a:prstGeom>
          <a:solidFill>
            <a:srgbClr val="8C1D40">
              <a:alpha val="497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667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0" cy="274320"/>
          </a:xfrm>
          <a:prstGeom prst="rect">
            <a:avLst/>
          </a:prstGeom>
          <a:noFill/>
        </p:spPr>
        <p:txBody>
          <a:bodyPr/>
          <a:lstStyle/>
          <a:p>
            <a:endParaRPr lang="en-US"/>
          </a:p>
        </p:txBody>
      </p:sp>
      <p:sp>
        <p:nvSpPr>
          <p:cNvPr id="3" name="Object 2"/>
          <p:cNvSpPr/>
          <p:nvPr/>
        </p:nvSpPr>
        <p:spPr>
          <a:xfrm>
            <a:off x="0" y="377185"/>
            <a:ext cx="7695023" cy="495176"/>
          </a:xfrm>
          <a:prstGeom prst="rect">
            <a:avLst/>
          </a:prstGeom>
          <a:noFill/>
        </p:spPr>
        <p:txBody>
          <a:bodyPr wrap="square" lIns="0" tIns="0" rIns="0" bIns="0" rtlCol="0" anchor="t"/>
          <a:lstStyle/>
          <a:p>
            <a:pPr algn="ctr">
              <a:lnSpc>
                <a:spcPts val="3960"/>
              </a:lnSpc>
              <a:buNone/>
            </a:pPr>
            <a:r>
              <a:rPr lang="en-US" sz="3750" b="1" dirty="0">
                <a:solidFill>
                  <a:srgbClr val="000000"/>
                </a:solidFill>
                <a:latin typeface="+mj-lt"/>
                <a:ea typeface="Source Sans Pro" pitchFamily="34" charset="-122"/>
                <a:cs typeface="Source Sans Pro" pitchFamily="34" charset="-120"/>
              </a:rPr>
              <a:t>ASU Charter</a:t>
            </a:r>
            <a:endParaRPr lang="en-US" dirty="0">
              <a:latin typeface="+mj-lt"/>
            </a:endParaRPr>
          </a:p>
        </p:txBody>
      </p:sp>
      <p:sp>
        <p:nvSpPr>
          <p:cNvPr id="4" name="Object 3"/>
          <p:cNvSpPr/>
          <p:nvPr/>
        </p:nvSpPr>
        <p:spPr>
          <a:xfrm>
            <a:off x="476131" y="1561709"/>
            <a:ext cx="4199475" cy="4827968"/>
          </a:xfrm>
          <a:prstGeom prst="rect">
            <a:avLst/>
          </a:prstGeom>
          <a:solidFill>
            <a:srgbClr val="FFC627"/>
          </a:solidFill>
        </p:spPr>
        <p:txBody>
          <a:bodyPr/>
          <a:lstStyle/>
          <a:p>
            <a:endParaRPr lang="en-US"/>
          </a:p>
        </p:txBody>
      </p:sp>
      <p:pic>
        <p:nvPicPr>
          <p:cNvPr id="5" name="Object 4" descr="preencoded.png"/>
          <p:cNvPicPr>
            <a:picLocks noChangeAspect="1"/>
          </p:cNvPicPr>
          <p:nvPr/>
        </p:nvPicPr>
        <p:blipFill>
          <a:blip r:embed="rId3"/>
          <a:srcRect l="53003" t="940" r="15881" b="940"/>
          <a:stretch/>
        </p:blipFill>
        <p:spPr>
          <a:xfrm>
            <a:off x="476131" y="1561709"/>
            <a:ext cx="4199475" cy="4827968"/>
          </a:xfrm>
          <a:prstGeom prst="rect">
            <a:avLst/>
          </a:prstGeom>
        </p:spPr>
      </p:pic>
      <p:sp>
        <p:nvSpPr>
          <p:cNvPr id="6" name="Object 5"/>
          <p:cNvSpPr/>
          <p:nvPr/>
        </p:nvSpPr>
        <p:spPr>
          <a:xfrm>
            <a:off x="5332667" y="1768975"/>
            <a:ext cx="6703924" cy="3599550"/>
          </a:xfrm>
          <a:prstGeom prst="rect">
            <a:avLst/>
          </a:prstGeom>
          <a:noFill/>
        </p:spPr>
        <p:txBody>
          <a:bodyPr wrap="square" lIns="0" tIns="0" rIns="0" bIns="0" rtlCol="0" anchor="t"/>
          <a:lstStyle/>
          <a:p>
            <a:pPr algn="l">
              <a:lnSpc>
                <a:spcPts val="3137"/>
              </a:lnSpc>
              <a:buNone/>
            </a:pPr>
            <a:r>
              <a:rPr lang="en-US" sz="2970" dirty="0">
                <a:solidFill>
                  <a:srgbClr val="000000"/>
                </a:solidFill>
                <a:ea typeface="Source Sans Pro" pitchFamily="34" charset="-122"/>
                <a:cs typeface="Source Sans Pro" pitchFamily="34" charset="-120"/>
              </a:rPr>
              <a:t>ASU is a comprehensive public research university, </a:t>
            </a:r>
            <a:r>
              <a:rPr lang="en-US" sz="2970" b="1" dirty="0">
                <a:solidFill>
                  <a:srgbClr val="8C1D40"/>
                </a:solidFill>
                <a:ea typeface="Source Sans Pro" pitchFamily="34" charset="-122"/>
                <a:cs typeface="Source Sans Pro" pitchFamily="34" charset="-120"/>
              </a:rPr>
              <a:t>measured</a:t>
            </a:r>
            <a:r>
              <a:rPr lang="en-US" sz="2970" dirty="0">
                <a:solidFill>
                  <a:srgbClr val="000000"/>
                </a:solidFill>
                <a:ea typeface="Source Sans Pro" pitchFamily="34" charset="-122"/>
                <a:cs typeface="Source Sans Pro" pitchFamily="34" charset="-120"/>
              </a:rPr>
              <a:t> not by whom it excludes, but </a:t>
            </a:r>
            <a:r>
              <a:rPr lang="en-US" sz="2970" b="1" dirty="0">
                <a:solidFill>
                  <a:srgbClr val="8C1D40"/>
                </a:solidFill>
                <a:ea typeface="Source Sans Pro" pitchFamily="34" charset="-122"/>
                <a:cs typeface="Source Sans Pro" pitchFamily="34" charset="-120"/>
              </a:rPr>
              <a:t>by whom it includes and how they succeed</a:t>
            </a:r>
            <a:r>
              <a:rPr lang="en-US" sz="2970" dirty="0">
                <a:solidFill>
                  <a:srgbClr val="000000"/>
                </a:solidFill>
                <a:ea typeface="Source Sans Pro" pitchFamily="34" charset="-122"/>
                <a:cs typeface="Source Sans Pro" pitchFamily="34" charset="-120"/>
              </a:rPr>
              <a:t>; advancing research and discovery of public value; and assuming fundamental responsibility for the economic, social, cultural and overall health of the communities it serves.</a:t>
            </a:r>
            <a:endParaRPr lang="en-US" dirty="0"/>
          </a:p>
        </p:txBody>
      </p:sp>
      <p:sp>
        <p:nvSpPr>
          <p:cNvPr id="7" name="Object 6"/>
          <p:cNvSpPr/>
          <p:nvPr/>
        </p:nvSpPr>
        <p:spPr>
          <a:xfrm>
            <a:off x="5332667" y="5432952"/>
            <a:ext cx="6703924" cy="104749"/>
          </a:xfrm>
          <a:prstGeom prst="rect">
            <a:avLst/>
          </a:prstGeom>
          <a:noFill/>
        </p:spPr>
        <p:txBody>
          <a:bodyPr wrap="square" lIns="0" tIns="0" rIns="0" bIns="0" rtlCol="0" anchor="t"/>
          <a:lstStyle/>
          <a:p>
            <a:pPr algn="l">
              <a:lnSpc>
                <a:spcPts val="872"/>
              </a:lnSpc>
              <a:spcBef>
                <a:spcPts val="497"/>
              </a:spcBef>
              <a:buNone/>
            </a:pPr>
            <a:r>
              <a:rPr lang="en-US" sz="1000" b="1" dirty="0">
                <a:solidFill>
                  <a:srgbClr val="8C1D40"/>
                </a:solidFill>
                <a:ea typeface="Source Sans Pro" pitchFamily="34" charset="-122"/>
                <a:cs typeface="Source Sans Pro" pitchFamily="34" charset="-120"/>
              </a:rPr>
              <a:t>https://</a:t>
            </a:r>
            <a:r>
              <a:rPr lang="en-US" sz="1000" b="1" dirty="0" err="1">
                <a:solidFill>
                  <a:srgbClr val="8C1D40"/>
                </a:solidFill>
                <a:ea typeface="Source Sans Pro" pitchFamily="34" charset="-122"/>
                <a:cs typeface="Source Sans Pro" pitchFamily="34" charset="-120"/>
              </a:rPr>
              <a:t>newamericanuniversity.asu.edu</a:t>
            </a:r>
            <a:r>
              <a:rPr lang="en-US" sz="1000" b="1" dirty="0">
                <a:solidFill>
                  <a:srgbClr val="8C1D40"/>
                </a:solidFill>
                <a:ea typeface="Source Sans Pro" pitchFamily="34" charset="-122"/>
                <a:cs typeface="Source Sans Pro" pitchFamily="34" charset="-120"/>
              </a:rPr>
              <a:t>/about/</a:t>
            </a:r>
            <a:r>
              <a:rPr lang="en-US" sz="1000" b="1" dirty="0" err="1">
                <a:solidFill>
                  <a:srgbClr val="8C1D40"/>
                </a:solidFill>
                <a:ea typeface="Source Sans Pro" pitchFamily="34" charset="-122"/>
                <a:cs typeface="Source Sans Pro" pitchFamily="34" charset="-120"/>
              </a:rPr>
              <a:t>asu</a:t>
            </a:r>
            <a:r>
              <a:rPr lang="en-US" sz="1000" b="1" dirty="0">
                <a:solidFill>
                  <a:srgbClr val="8C1D40"/>
                </a:solidFill>
                <a:ea typeface="Source Sans Pro" pitchFamily="34" charset="-122"/>
                <a:cs typeface="Source Sans Pro" pitchFamily="34" charset="-120"/>
              </a:rPr>
              <a:t>-charter-mission-and-goals</a:t>
            </a:r>
            <a:endParaRPr lang="en-US" sz="2400" dirty="0">
              <a:solidFill>
                <a:srgbClr val="8C1D40"/>
              </a:solidFill>
            </a:endParaRPr>
          </a:p>
        </p:txBody>
      </p:sp>
      <p:sp>
        <p:nvSpPr>
          <p:cNvPr id="8" name="TextBox 7">
            <a:extLst>
              <a:ext uri="{FF2B5EF4-FFF2-40B4-BE49-F238E27FC236}">
                <a16:creationId xmlns:a16="http://schemas.microsoft.com/office/drawing/2014/main" id="{F875E503-53F6-A66C-EF2A-1317BAD54ABF}"/>
              </a:ext>
            </a:extLst>
          </p:cNvPr>
          <p:cNvSpPr txBox="1"/>
          <p:nvPr/>
        </p:nvSpPr>
        <p:spPr>
          <a:xfrm>
            <a:off x="5711870" y="137786"/>
            <a:ext cx="6324597" cy="1021883"/>
          </a:xfrm>
          <a:prstGeom prst="rect">
            <a:avLst/>
          </a:prstGeom>
          <a:noFill/>
        </p:spPr>
        <p:txBody>
          <a:bodyPr wrap="square" rtlCol="0">
            <a:spAutoFit/>
          </a:bodyPr>
          <a:lstStyle/>
          <a:p>
            <a:pPr algn="ctr">
              <a:lnSpc>
                <a:spcPct val="150000"/>
              </a:lnSpc>
            </a:pPr>
            <a:r>
              <a:rPr lang="en-US" b="1" dirty="0">
                <a:solidFill>
                  <a:schemeClr val="accent1"/>
                </a:solidFill>
              </a:rPr>
              <a:t>What stands out to you about the ASU charter? </a:t>
            </a:r>
          </a:p>
          <a:p>
            <a:pPr algn="ctr">
              <a:lnSpc>
                <a:spcPct val="150000"/>
              </a:lnSpc>
            </a:pPr>
            <a:r>
              <a:rPr lang="en-US" b="1" dirty="0">
                <a:solidFill>
                  <a:schemeClr val="accent1"/>
                </a:solidFill>
              </a:rPr>
              <a:t>What do you agree with the most? </a:t>
            </a:r>
          </a:p>
          <a:p>
            <a:pPr algn="ctr">
              <a:lnSpc>
                <a:spcPct val="150000"/>
              </a:lnSpc>
            </a:pPr>
            <a:r>
              <a:rPr lang="en-US" b="1" dirty="0">
                <a:solidFill>
                  <a:schemeClr val="accent1"/>
                </a:solidFill>
              </a:rPr>
              <a:t>How might you personally connect to the charter?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226" y="314326"/>
            <a:ext cx="11998500" cy="3285303"/>
          </a:xfrm>
          <a:prstGeom prst="rect">
            <a:avLst/>
          </a:prstGeom>
          <a:solidFill>
            <a:srgbClr val="FFC627"/>
          </a:solidFill>
        </p:spPr>
        <p:txBody>
          <a:bodyPr/>
          <a:lstStyle/>
          <a:p>
            <a:endParaRPr lang="en-US"/>
          </a:p>
        </p:txBody>
      </p:sp>
      <p:sp>
        <p:nvSpPr>
          <p:cNvPr id="3" name="Object 2"/>
          <p:cNvSpPr/>
          <p:nvPr/>
        </p:nvSpPr>
        <p:spPr>
          <a:xfrm>
            <a:off x="-451938" y="604910"/>
            <a:ext cx="6960260" cy="963198"/>
          </a:xfrm>
          <a:prstGeom prst="rect">
            <a:avLst/>
          </a:prstGeom>
          <a:noFill/>
        </p:spPr>
        <p:txBody>
          <a:bodyPr wrap="square" lIns="0" tIns="0" rIns="0" bIns="0" rtlCol="0" anchor="t"/>
          <a:lstStyle/>
          <a:p>
            <a:pPr algn="ctr">
              <a:lnSpc>
                <a:spcPts val="5569"/>
              </a:lnSpc>
              <a:buNone/>
            </a:pPr>
            <a:r>
              <a:rPr lang="en-US" sz="5625" b="1" dirty="0">
                <a:solidFill>
                  <a:srgbClr val="000000"/>
                </a:solidFill>
                <a:latin typeface="Source Sans Pro" pitchFamily="34" charset="0"/>
                <a:ea typeface="Source Sans Pro" pitchFamily="34" charset="-122"/>
                <a:cs typeface="Source Sans Pro" pitchFamily="34" charset="-120"/>
              </a:rPr>
              <a:t>Inclusion </a:t>
            </a:r>
            <a:r>
              <a:rPr lang="en-US" sz="5625" b="1" dirty="0">
                <a:solidFill>
                  <a:srgbClr val="000000"/>
                </a:solidFill>
                <a:latin typeface="+mj-lt"/>
                <a:ea typeface="Source Sans Pro" pitchFamily="34" charset="-122"/>
                <a:cs typeface="Source Sans Pro" pitchFamily="34" charset="-120"/>
              </a:rPr>
              <a:t>at</a:t>
            </a:r>
            <a:r>
              <a:rPr lang="en-US" sz="5625" b="1" dirty="0">
                <a:solidFill>
                  <a:srgbClr val="000000"/>
                </a:solidFill>
                <a:latin typeface="Source Sans Pro" pitchFamily="34" charset="0"/>
                <a:ea typeface="Source Sans Pro" pitchFamily="34" charset="-122"/>
                <a:cs typeface="Source Sans Pro" pitchFamily="34" charset="-120"/>
              </a:rPr>
              <a:t> ASU</a:t>
            </a:r>
            <a:endParaRPr lang="en-US" dirty="0"/>
          </a:p>
        </p:txBody>
      </p:sp>
      <p:sp>
        <p:nvSpPr>
          <p:cNvPr id="6" name="Object 5"/>
          <p:cNvSpPr/>
          <p:nvPr/>
        </p:nvSpPr>
        <p:spPr>
          <a:xfrm>
            <a:off x="289011" y="4633052"/>
            <a:ext cx="5478363" cy="952262"/>
          </a:xfrm>
          <a:prstGeom prst="rect">
            <a:avLst/>
          </a:prstGeom>
          <a:noFill/>
        </p:spPr>
        <p:txBody>
          <a:bodyPr wrap="square" lIns="0" tIns="0" rIns="0" bIns="0" rtlCol="0" anchor="t"/>
          <a:lstStyle/>
          <a:p>
            <a:pPr algn="ctr">
              <a:lnSpc>
                <a:spcPts val="3802"/>
              </a:lnSpc>
            </a:pPr>
            <a:r>
              <a:rPr lang="en-US" sz="3600" dirty="0">
                <a:solidFill>
                  <a:srgbClr val="8C1D40"/>
                </a:solidFill>
                <a:ea typeface="Source Sans Pro"/>
                <a:cs typeface="Source Sans Pro" pitchFamily="34" charset="-120"/>
              </a:rPr>
              <a:t>How can we create a healthy and inclusive community?</a:t>
            </a:r>
            <a:endParaRPr lang="en-US" dirty="0">
              <a:ea typeface="Source Sans Pro"/>
            </a:endParaRPr>
          </a:p>
        </p:txBody>
      </p:sp>
      <p:sp>
        <p:nvSpPr>
          <p:cNvPr id="8" name="Object 7"/>
          <p:cNvSpPr/>
          <p:nvPr/>
        </p:nvSpPr>
        <p:spPr>
          <a:xfrm>
            <a:off x="6094476" y="4166145"/>
            <a:ext cx="5478363" cy="1904524"/>
          </a:xfrm>
          <a:prstGeom prst="rect">
            <a:avLst/>
          </a:prstGeom>
          <a:noFill/>
        </p:spPr>
        <p:txBody>
          <a:bodyPr wrap="square" lIns="0" tIns="0" rIns="0" bIns="0" rtlCol="0" anchor="t"/>
          <a:lstStyle/>
          <a:p>
            <a:pPr algn="ctr">
              <a:lnSpc>
                <a:spcPts val="3802"/>
              </a:lnSpc>
            </a:pPr>
            <a:r>
              <a:rPr lang="en-US" sz="3600" dirty="0">
                <a:solidFill>
                  <a:srgbClr val="8C1D40"/>
                </a:solidFill>
                <a:ea typeface="Source Sans Pro"/>
                <a:cs typeface="Source Sans Pro" pitchFamily="34" charset="-120"/>
              </a:rPr>
              <a:t>How can we make sure everyone feels included, respected, safe, and supported at ASU?</a:t>
            </a:r>
            <a:endParaRPr lang="en-US" dirty="0">
              <a:ea typeface="Source Sans Pro"/>
            </a:endParaRPr>
          </a:p>
        </p:txBody>
      </p:sp>
      <p:sp>
        <p:nvSpPr>
          <p:cNvPr id="5" name="TextBox 4">
            <a:extLst>
              <a:ext uri="{FF2B5EF4-FFF2-40B4-BE49-F238E27FC236}">
                <a16:creationId xmlns:a16="http://schemas.microsoft.com/office/drawing/2014/main" id="{BDF6C4B8-79F7-537A-124D-483504573D8D}"/>
              </a:ext>
            </a:extLst>
          </p:cNvPr>
          <p:cNvSpPr txBox="1"/>
          <p:nvPr/>
        </p:nvSpPr>
        <p:spPr>
          <a:xfrm>
            <a:off x="4426931" y="1553144"/>
            <a:ext cx="7370385" cy="1287532"/>
          </a:xfrm>
          <a:prstGeom prst="rect">
            <a:avLst/>
          </a:prstGeom>
          <a:noFill/>
        </p:spPr>
        <p:txBody>
          <a:bodyPr wrap="square" rtlCol="0">
            <a:spAutoFit/>
          </a:bodyPr>
          <a:lstStyle/>
          <a:p>
            <a:pPr algn="ctr">
              <a:lnSpc>
                <a:spcPct val="150000"/>
              </a:lnSpc>
            </a:pPr>
            <a:r>
              <a:rPr lang="en-US" b="1" dirty="0">
                <a:solidFill>
                  <a:schemeClr val="accent1"/>
                </a:solidFill>
              </a:rPr>
              <a:t>How do you see ASU supporting you and your classmates?</a:t>
            </a:r>
          </a:p>
          <a:p>
            <a:pPr algn="ctr">
              <a:lnSpc>
                <a:spcPct val="150000"/>
              </a:lnSpc>
            </a:pPr>
            <a:r>
              <a:rPr lang="en-US" b="1" dirty="0">
                <a:solidFill>
                  <a:schemeClr val="accent1"/>
                </a:solidFill>
              </a:rPr>
              <a:t>What do you expect from the university? Why?</a:t>
            </a:r>
          </a:p>
          <a:p>
            <a:pPr algn="ctr">
              <a:lnSpc>
                <a:spcPct val="150000"/>
              </a:lnSpc>
            </a:pPr>
            <a:r>
              <a:rPr lang="en-US" b="1" dirty="0">
                <a:solidFill>
                  <a:schemeClr val="accent1"/>
                </a:solidFill>
              </a:rPr>
              <a:t>If you were in charge, what would you do?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2" name="Object 2">
            <a:extLst>
              <a:ext uri="{FF2B5EF4-FFF2-40B4-BE49-F238E27FC236}">
                <a16:creationId xmlns:a16="http://schemas.microsoft.com/office/drawing/2014/main" id="{325E02EC-73C8-B6F8-34AB-C449E5E2E392}"/>
              </a:ext>
            </a:extLst>
          </p:cNvPr>
          <p:cNvSpPr/>
          <p:nvPr/>
        </p:nvSpPr>
        <p:spPr>
          <a:xfrm>
            <a:off x="0" y="0"/>
            <a:ext cx="4199475" cy="6865808"/>
          </a:xfrm>
          <a:prstGeom prst="rect">
            <a:avLst/>
          </a:prstGeom>
          <a:solidFill>
            <a:srgbClr val="FFC627"/>
          </a:solidFill>
        </p:spPr>
        <p:txBody>
          <a:bodyPr/>
          <a:lstStyle/>
          <a:p>
            <a:endParaRPr lang="en-US"/>
          </a:p>
        </p:txBody>
      </p:sp>
      <p:sp>
        <p:nvSpPr>
          <p:cNvPr id="7" name="Title 6">
            <a:extLst>
              <a:ext uri="{FF2B5EF4-FFF2-40B4-BE49-F238E27FC236}">
                <a16:creationId xmlns:a16="http://schemas.microsoft.com/office/drawing/2014/main" id="{FF8B4C7B-5524-DBE9-2C08-97D81EAA8751}"/>
              </a:ext>
            </a:extLst>
          </p:cNvPr>
          <p:cNvSpPr>
            <a:spLocks noGrp="1"/>
          </p:cNvSpPr>
          <p:nvPr>
            <p:ph type="title"/>
          </p:nvPr>
        </p:nvSpPr>
        <p:spPr>
          <a:xfrm>
            <a:off x="443345" y="640823"/>
            <a:ext cx="3347572" cy="5583148"/>
          </a:xfrm>
        </p:spPr>
        <p:txBody>
          <a:bodyPr anchor="ctr">
            <a:normAutofit/>
          </a:bodyPr>
          <a:lstStyle/>
          <a:p>
            <a:r>
              <a:rPr lang="en-US" sz="4200" b="1" dirty="0">
                <a:latin typeface="Roboto"/>
                <a:ea typeface="Roboto"/>
                <a:cs typeface="Roboto"/>
                <a:sym typeface="Roboto"/>
              </a:rPr>
              <a:t>Fulton Expectations</a:t>
            </a:r>
            <a:br>
              <a:rPr lang="en-US" sz="4200" b="1" dirty="0">
                <a:latin typeface="Roboto"/>
                <a:ea typeface="Roboto"/>
                <a:cs typeface="Roboto"/>
                <a:sym typeface="Roboto"/>
              </a:rPr>
            </a:br>
            <a:br>
              <a:rPr lang="en-US" sz="4200" b="1" dirty="0">
                <a:latin typeface="Roboto"/>
                <a:ea typeface="Roboto"/>
                <a:cs typeface="Roboto"/>
                <a:sym typeface="Roboto"/>
              </a:rPr>
            </a:br>
            <a:r>
              <a:rPr lang="en-US" sz="3200" i="1" dirty="0">
                <a:solidFill>
                  <a:srgbClr val="8C1D40"/>
                </a:solidFill>
                <a:latin typeface="Roboto"/>
                <a:ea typeface="Roboto"/>
                <a:cs typeface="Roboto"/>
                <a:sym typeface="Roboto"/>
              </a:rPr>
              <a:t>Underpin a diverse and inclusive learning community</a:t>
            </a:r>
            <a:br>
              <a:rPr lang="en-US" sz="4200" b="1" i="1" dirty="0">
                <a:latin typeface="Roboto"/>
                <a:ea typeface="Roboto"/>
                <a:cs typeface="Roboto"/>
                <a:sym typeface="Roboto"/>
              </a:rPr>
            </a:br>
            <a:endParaRPr lang="en-US" sz="4200" dirty="0"/>
          </a:p>
        </p:txBody>
      </p:sp>
      <p:sp>
        <p:nvSpPr>
          <p:cNvPr id="3" name="TextBox 2">
            <a:extLst>
              <a:ext uri="{FF2B5EF4-FFF2-40B4-BE49-F238E27FC236}">
                <a16:creationId xmlns:a16="http://schemas.microsoft.com/office/drawing/2014/main" id="{11C78064-3C19-1007-BE86-F14DACB207A6}"/>
              </a:ext>
            </a:extLst>
          </p:cNvPr>
          <p:cNvSpPr txBox="1"/>
          <p:nvPr/>
        </p:nvSpPr>
        <p:spPr>
          <a:xfrm>
            <a:off x="6445455" y="2092245"/>
            <a:ext cx="3441968" cy="646331"/>
          </a:xfrm>
          <a:prstGeom prst="rect">
            <a:avLst/>
          </a:prstGeom>
          <a:noFill/>
        </p:spPr>
        <p:txBody>
          <a:bodyPr wrap="none" rtlCol="0">
            <a:spAutoFit/>
          </a:bodyPr>
          <a:lstStyle/>
          <a:p>
            <a:r>
              <a:rPr lang="en-US" sz="3600" dirty="0"/>
              <a:t>Professionalism</a:t>
            </a:r>
          </a:p>
        </p:txBody>
      </p:sp>
      <p:sp>
        <p:nvSpPr>
          <p:cNvPr id="4" name="TextBox 3">
            <a:extLst>
              <a:ext uri="{FF2B5EF4-FFF2-40B4-BE49-F238E27FC236}">
                <a16:creationId xmlns:a16="http://schemas.microsoft.com/office/drawing/2014/main" id="{1504A44A-DE9F-C13C-3B23-3A520B0A8E01}"/>
              </a:ext>
            </a:extLst>
          </p:cNvPr>
          <p:cNvSpPr txBox="1"/>
          <p:nvPr/>
        </p:nvSpPr>
        <p:spPr>
          <a:xfrm>
            <a:off x="6176150" y="4119425"/>
            <a:ext cx="3980577" cy="646331"/>
          </a:xfrm>
          <a:prstGeom prst="rect">
            <a:avLst/>
          </a:prstGeom>
          <a:noFill/>
        </p:spPr>
        <p:txBody>
          <a:bodyPr wrap="none" rtlCol="0">
            <a:spAutoFit/>
          </a:bodyPr>
          <a:lstStyle/>
          <a:p>
            <a:r>
              <a:rPr lang="en-US" sz="3600" dirty="0"/>
              <a:t>Academic Integrity</a:t>
            </a:r>
          </a:p>
        </p:txBody>
      </p:sp>
    </p:spTree>
    <p:extLst>
      <p:ext uri="{BB962C8B-B14F-4D97-AF65-F5344CB8AC3E}">
        <p14:creationId xmlns:p14="http://schemas.microsoft.com/office/powerpoint/2010/main" val="1534025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
            <a:extLst>
              <a:ext uri="{FF2B5EF4-FFF2-40B4-BE49-F238E27FC236}">
                <a16:creationId xmlns:a16="http://schemas.microsoft.com/office/drawing/2014/main" id="{CDD605DA-1296-3841-2E5A-8C149B41F635}"/>
              </a:ext>
            </a:extLst>
          </p:cNvPr>
          <p:cNvSpPr/>
          <p:nvPr/>
        </p:nvSpPr>
        <p:spPr>
          <a:xfrm>
            <a:off x="95226" y="95227"/>
            <a:ext cx="11998500" cy="1872722"/>
          </a:xfrm>
          <a:prstGeom prst="rect">
            <a:avLst/>
          </a:prstGeom>
          <a:solidFill>
            <a:srgbClr val="8C1D40"/>
          </a:solidFill>
        </p:spPr>
        <p:txBody>
          <a:bodyPr/>
          <a:lstStyle/>
          <a:p>
            <a:endParaRPr lang="en-US"/>
          </a:p>
        </p:txBody>
      </p:sp>
      <p:sp>
        <p:nvSpPr>
          <p:cNvPr id="2" name="Title 1">
            <a:extLst>
              <a:ext uri="{FF2B5EF4-FFF2-40B4-BE49-F238E27FC236}">
                <a16:creationId xmlns:a16="http://schemas.microsoft.com/office/drawing/2014/main" id="{77578446-A472-10B8-FC03-B729B7734B56}"/>
              </a:ext>
            </a:extLst>
          </p:cNvPr>
          <p:cNvSpPr>
            <a:spLocks noGrp="1"/>
          </p:cNvSpPr>
          <p:nvPr>
            <p:ph type="title"/>
          </p:nvPr>
        </p:nvSpPr>
        <p:spPr>
          <a:xfrm>
            <a:off x="536448" y="291973"/>
            <a:ext cx="11070336" cy="1325563"/>
          </a:xfrm>
        </p:spPr>
        <p:txBody>
          <a:bodyPr>
            <a:normAutofit fontScale="90000"/>
          </a:bodyPr>
          <a:lstStyle/>
          <a:p>
            <a:pPr algn="ctr"/>
            <a:r>
              <a:rPr lang="en-US" dirty="0">
                <a:solidFill>
                  <a:schemeClr val="bg1"/>
                </a:solidFill>
              </a:rPr>
              <a:t>Ideals Embedded in the </a:t>
            </a:r>
            <a:br>
              <a:rPr lang="en-US" dirty="0">
                <a:solidFill>
                  <a:schemeClr val="bg1"/>
                </a:solidFill>
              </a:rPr>
            </a:br>
            <a:r>
              <a:rPr lang="en-US" dirty="0">
                <a:solidFill>
                  <a:schemeClr val="bg1"/>
                </a:solidFill>
              </a:rPr>
              <a:t>Fulton Expectations</a:t>
            </a:r>
          </a:p>
        </p:txBody>
      </p:sp>
      <p:sp>
        <p:nvSpPr>
          <p:cNvPr id="3" name="Text Placeholder 2">
            <a:extLst>
              <a:ext uri="{FF2B5EF4-FFF2-40B4-BE49-F238E27FC236}">
                <a16:creationId xmlns:a16="http://schemas.microsoft.com/office/drawing/2014/main" id="{85F0DE37-3BB3-F35F-F152-B1A134BCF8D1}"/>
              </a:ext>
            </a:extLst>
          </p:cNvPr>
          <p:cNvSpPr>
            <a:spLocks noGrp="1"/>
          </p:cNvSpPr>
          <p:nvPr>
            <p:ph type="body" idx="1"/>
          </p:nvPr>
        </p:nvSpPr>
        <p:spPr>
          <a:xfrm>
            <a:off x="820283" y="2402353"/>
            <a:ext cx="1889754" cy="461665"/>
          </a:xfrm>
        </p:spPr>
        <p:txBody>
          <a:bodyPr/>
          <a:lstStyle/>
          <a:p>
            <a:r>
              <a:rPr lang="en-US" dirty="0"/>
              <a:t>RESPECT</a:t>
            </a:r>
          </a:p>
        </p:txBody>
      </p:sp>
      <p:sp>
        <p:nvSpPr>
          <p:cNvPr id="5" name="Text Placeholder 4">
            <a:extLst>
              <a:ext uri="{FF2B5EF4-FFF2-40B4-BE49-F238E27FC236}">
                <a16:creationId xmlns:a16="http://schemas.microsoft.com/office/drawing/2014/main" id="{9D33E742-6369-20CD-EB95-0BBE4BF3A5C2}"/>
              </a:ext>
            </a:extLst>
          </p:cNvPr>
          <p:cNvSpPr>
            <a:spLocks noGrp="1"/>
          </p:cNvSpPr>
          <p:nvPr>
            <p:ph type="body" sz="quarter" idx="3"/>
          </p:nvPr>
        </p:nvSpPr>
        <p:spPr>
          <a:xfrm>
            <a:off x="8453193" y="1992590"/>
            <a:ext cx="2918524" cy="823912"/>
          </a:xfrm>
        </p:spPr>
        <p:txBody>
          <a:bodyPr/>
          <a:lstStyle/>
          <a:p>
            <a:r>
              <a:rPr lang="en-US" dirty="0"/>
              <a:t>RESPONSIBILITY</a:t>
            </a:r>
          </a:p>
        </p:txBody>
      </p:sp>
      <p:sp>
        <p:nvSpPr>
          <p:cNvPr id="7" name="TextBox 6">
            <a:extLst>
              <a:ext uri="{FF2B5EF4-FFF2-40B4-BE49-F238E27FC236}">
                <a16:creationId xmlns:a16="http://schemas.microsoft.com/office/drawing/2014/main" id="{4D3A3F84-EEE6-8D2D-5284-55C21C2DA3E6}"/>
              </a:ext>
            </a:extLst>
          </p:cNvPr>
          <p:cNvSpPr txBox="1"/>
          <p:nvPr/>
        </p:nvSpPr>
        <p:spPr>
          <a:xfrm>
            <a:off x="4798126" y="2364362"/>
            <a:ext cx="1822269" cy="461665"/>
          </a:xfrm>
          <a:prstGeom prst="rect">
            <a:avLst/>
          </a:prstGeom>
          <a:noFill/>
        </p:spPr>
        <p:txBody>
          <a:bodyPr wrap="square" rtlCol="0">
            <a:spAutoFit/>
          </a:bodyPr>
          <a:lstStyle/>
          <a:p>
            <a:r>
              <a:rPr lang="en-US" sz="2400" b="1" dirty="0"/>
              <a:t>INTEGRITY</a:t>
            </a:r>
          </a:p>
        </p:txBody>
      </p:sp>
      <p:sp>
        <p:nvSpPr>
          <p:cNvPr id="9" name="TextBox 8">
            <a:extLst>
              <a:ext uri="{FF2B5EF4-FFF2-40B4-BE49-F238E27FC236}">
                <a16:creationId xmlns:a16="http://schemas.microsoft.com/office/drawing/2014/main" id="{28B63205-435D-188C-C4EB-1BF2A9416EC3}"/>
              </a:ext>
            </a:extLst>
          </p:cNvPr>
          <p:cNvSpPr txBox="1"/>
          <p:nvPr/>
        </p:nvSpPr>
        <p:spPr>
          <a:xfrm>
            <a:off x="3889639" y="2850971"/>
            <a:ext cx="363924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Remember that in all assignments and interactions your integrity matters to both you and the ASU community. </a:t>
            </a:r>
          </a:p>
        </p:txBody>
      </p:sp>
      <p:sp>
        <p:nvSpPr>
          <p:cNvPr id="10" name="TextBox 9">
            <a:extLst>
              <a:ext uri="{FF2B5EF4-FFF2-40B4-BE49-F238E27FC236}">
                <a16:creationId xmlns:a16="http://schemas.microsoft.com/office/drawing/2014/main" id="{BF66A4B0-C2C8-D391-CC25-154793390168}"/>
              </a:ext>
            </a:extLst>
          </p:cNvPr>
          <p:cNvSpPr txBox="1"/>
          <p:nvPr/>
        </p:nvSpPr>
        <p:spPr>
          <a:xfrm>
            <a:off x="414220" y="2826027"/>
            <a:ext cx="2881757"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Respect yourself</a:t>
            </a:r>
          </a:p>
          <a:p>
            <a:pPr marL="285750" indent="-285750">
              <a:buFont typeface="Arial" panose="020B0604020202020204" pitchFamily="34" charset="0"/>
              <a:buChar char="•"/>
            </a:pPr>
            <a:r>
              <a:rPr lang="en-US" dirty="0"/>
              <a:t>Respect your school</a:t>
            </a:r>
          </a:p>
          <a:p>
            <a:pPr marL="285750" indent="-285750">
              <a:buFont typeface="Arial" panose="020B0604020202020204" pitchFamily="34" charset="0"/>
              <a:buChar char="•"/>
            </a:pPr>
            <a:r>
              <a:rPr lang="en-US" dirty="0"/>
              <a:t>Respect your community</a:t>
            </a:r>
          </a:p>
        </p:txBody>
      </p:sp>
      <p:sp>
        <p:nvSpPr>
          <p:cNvPr id="11" name="TextBox 10">
            <a:extLst>
              <a:ext uri="{FF2B5EF4-FFF2-40B4-BE49-F238E27FC236}">
                <a16:creationId xmlns:a16="http://schemas.microsoft.com/office/drawing/2014/main" id="{4D30C9F4-ACE1-346B-F90E-0C5AE5BDB799}"/>
              </a:ext>
            </a:extLst>
          </p:cNvPr>
          <p:cNvSpPr txBox="1"/>
          <p:nvPr/>
        </p:nvSpPr>
        <p:spPr>
          <a:xfrm>
            <a:off x="8122549" y="2850971"/>
            <a:ext cx="324916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Embrace your responsibility to positively contribute.</a:t>
            </a:r>
          </a:p>
          <a:p>
            <a:pPr marL="285750" indent="-285750">
              <a:buFont typeface="Arial" panose="020B0604020202020204" pitchFamily="34" charset="0"/>
              <a:buChar char="•"/>
            </a:pPr>
            <a:r>
              <a:rPr lang="en-US" b="1" dirty="0"/>
              <a:t>Always expecting others to do the same. </a:t>
            </a:r>
          </a:p>
        </p:txBody>
      </p:sp>
      <p:pic>
        <p:nvPicPr>
          <p:cNvPr id="13" name="Picture 12" descr="A black and white logo&#10;&#10;Description automatically generated with low confidence">
            <a:extLst>
              <a:ext uri="{FF2B5EF4-FFF2-40B4-BE49-F238E27FC236}">
                <a16:creationId xmlns:a16="http://schemas.microsoft.com/office/drawing/2014/main" id="{C70F66D3-058A-E4CB-7667-C9DDA74733F7}"/>
              </a:ext>
            </a:extLst>
          </p:cNvPr>
          <p:cNvPicPr>
            <a:picLocks noChangeAspect="1"/>
          </p:cNvPicPr>
          <p:nvPr/>
        </p:nvPicPr>
        <p:blipFill>
          <a:blip r:embed="rId3"/>
          <a:stretch>
            <a:fillRect/>
          </a:stretch>
        </p:blipFill>
        <p:spPr>
          <a:xfrm>
            <a:off x="4584433" y="4351934"/>
            <a:ext cx="2249657" cy="2254559"/>
          </a:xfrm>
          <a:prstGeom prst="rect">
            <a:avLst/>
          </a:prstGeom>
        </p:spPr>
      </p:pic>
    </p:spTree>
    <p:extLst>
      <p:ext uri="{BB962C8B-B14F-4D97-AF65-F5344CB8AC3E}">
        <p14:creationId xmlns:p14="http://schemas.microsoft.com/office/powerpoint/2010/main" val="4249574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
            <a:extLst>
              <a:ext uri="{FF2B5EF4-FFF2-40B4-BE49-F238E27FC236}">
                <a16:creationId xmlns:a16="http://schemas.microsoft.com/office/drawing/2014/main" id="{CDD605DA-1296-3841-2E5A-8C149B41F635}"/>
              </a:ext>
            </a:extLst>
          </p:cNvPr>
          <p:cNvSpPr/>
          <p:nvPr/>
        </p:nvSpPr>
        <p:spPr>
          <a:xfrm>
            <a:off x="95226" y="95227"/>
            <a:ext cx="11998500" cy="1872722"/>
          </a:xfrm>
          <a:prstGeom prst="rect">
            <a:avLst/>
          </a:prstGeom>
          <a:solidFill>
            <a:srgbClr val="8C1D40"/>
          </a:solidFill>
        </p:spPr>
        <p:txBody>
          <a:bodyPr/>
          <a:lstStyle/>
          <a:p>
            <a:endParaRPr lang="en-US"/>
          </a:p>
        </p:txBody>
      </p:sp>
      <p:sp>
        <p:nvSpPr>
          <p:cNvPr id="2" name="Title 1">
            <a:extLst>
              <a:ext uri="{FF2B5EF4-FFF2-40B4-BE49-F238E27FC236}">
                <a16:creationId xmlns:a16="http://schemas.microsoft.com/office/drawing/2014/main" id="{77578446-A472-10B8-FC03-B729B7734B56}"/>
              </a:ext>
            </a:extLst>
          </p:cNvPr>
          <p:cNvSpPr>
            <a:spLocks noGrp="1"/>
          </p:cNvSpPr>
          <p:nvPr>
            <p:ph type="title"/>
          </p:nvPr>
        </p:nvSpPr>
        <p:spPr>
          <a:xfrm>
            <a:off x="536448" y="291973"/>
            <a:ext cx="11070336" cy="1325563"/>
          </a:xfrm>
        </p:spPr>
        <p:txBody>
          <a:bodyPr>
            <a:normAutofit fontScale="90000"/>
          </a:bodyPr>
          <a:lstStyle/>
          <a:p>
            <a:pPr algn="ctr"/>
            <a:r>
              <a:rPr lang="en-US" dirty="0">
                <a:solidFill>
                  <a:schemeClr val="bg1"/>
                </a:solidFill>
              </a:rPr>
              <a:t>How Inclusive Excellence </a:t>
            </a:r>
            <a:br>
              <a:rPr lang="en-US" dirty="0">
                <a:solidFill>
                  <a:schemeClr val="bg1"/>
                </a:solidFill>
              </a:rPr>
            </a:br>
            <a:r>
              <a:rPr lang="en-US" dirty="0">
                <a:solidFill>
                  <a:schemeClr val="bg1"/>
                </a:solidFill>
              </a:rPr>
              <a:t>Impact Our Fields?</a:t>
            </a:r>
          </a:p>
        </p:txBody>
      </p:sp>
      <p:sp>
        <p:nvSpPr>
          <p:cNvPr id="15" name="Object 6">
            <a:extLst>
              <a:ext uri="{FF2B5EF4-FFF2-40B4-BE49-F238E27FC236}">
                <a16:creationId xmlns:a16="http://schemas.microsoft.com/office/drawing/2014/main" id="{5296FD1F-D238-6124-BEFD-7CFF63C48F0C}"/>
              </a:ext>
            </a:extLst>
          </p:cNvPr>
          <p:cNvSpPr/>
          <p:nvPr/>
        </p:nvSpPr>
        <p:spPr>
          <a:xfrm>
            <a:off x="95227" y="2501474"/>
            <a:ext cx="5238773" cy="4356526"/>
          </a:xfrm>
          <a:prstGeom prst="rect">
            <a:avLst/>
          </a:prstGeom>
          <a:solidFill>
            <a:srgbClr val="FFFFFF"/>
          </a:solidFill>
        </p:spPr>
        <p:txBody>
          <a:bodyPr/>
          <a:lstStyle/>
          <a:p>
            <a:r>
              <a:rPr lang="en-US" sz="2400" b="1" dirty="0"/>
              <a:t>As Engineers, we…</a:t>
            </a:r>
          </a:p>
          <a:p>
            <a:endParaRPr lang="en-US" sz="2400" b="1" dirty="0"/>
          </a:p>
          <a:p>
            <a:pPr marL="342900" indent="-342900">
              <a:lnSpc>
                <a:spcPct val="150000"/>
              </a:lnSpc>
              <a:buFont typeface="Arial" panose="020B0604020202020204" pitchFamily="34" charset="0"/>
              <a:buChar char="•"/>
            </a:pPr>
            <a:r>
              <a:rPr lang="en-US" sz="2400" dirty="0"/>
              <a:t>Solve problems</a:t>
            </a:r>
          </a:p>
          <a:p>
            <a:pPr marL="342900" indent="-342900">
              <a:lnSpc>
                <a:spcPct val="150000"/>
              </a:lnSpc>
              <a:buFont typeface="Arial" panose="020B0604020202020204" pitchFamily="34" charset="0"/>
              <a:buChar char="•"/>
            </a:pPr>
            <a:r>
              <a:rPr lang="en-US" sz="2400" dirty="0"/>
              <a:t>Create solutions</a:t>
            </a:r>
          </a:p>
          <a:p>
            <a:pPr marL="342900" indent="-342900">
              <a:lnSpc>
                <a:spcPct val="150000"/>
              </a:lnSpc>
              <a:buFont typeface="Arial" panose="020B0604020202020204" pitchFamily="34" charset="0"/>
              <a:buChar char="•"/>
            </a:pPr>
            <a:r>
              <a:rPr lang="en-US" sz="2400" dirty="0"/>
              <a:t>Innovate </a:t>
            </a:r>
          </a:p>
          <a:p>
            <a:pPr marL="342900" indent="-342900">
              <a:lnSpc>
                <a:spcPct val="150000"/>
              </a:lnSpc>
              <a:buFont typeface="Arial" panose="020B0604020202020204" pitchFamily="34" charset="0"/>
              <a:buChar char="•"/>
            </a:pPr>
            <a:r>
              <a:rPr lang="en-US" sz="2400" dirty="0"/>
              <a:t>Shape the world</a:t>
            </a:r>
          </a:p>
          <a:p>
            <a:pPr marL="342900" indent="-342900">
              <a:lnSpc>
                <a:spcPct val="150000"/>
              </a:lnSpc>
              <a:buFont typeface="Arial" panose="020B0604020202020204" pitchFamily="34" charset="0"/>
              <a:buChar char="•"/>
            </a:pPr>
            <a:r>
              <a:rPr lang="en-US" sz="2400" dirty="0"/>
              <a:t>Define individual’s daily experiences </a:t>
            </a:r>
          </a:p>
        </p:txBody>
      </p:sp>
      <p:sp>
        <p:nvSpPr>
          <p:cNvPr id="16" name="Object 6">
            <a:extLst>
              <a:ext uri="{FF2B5EF4-FFF2-40B4-BE49-F238E27FC236}">
                <a16:creationId xmlns:a16="http://schemas.microsoft.com/office/drawing/2014/main" id="{24AAC266-0088-B6E0-258B-8B3BD9F103E4}"/>
              </a:ext>
            </a:extLst>
          </p:cNvPr>
          <p:cNvSpPr/>
          <p:nvPr/>
        </p:nvSpPr>
        <p:spPr>
          <a:xfrm>
            <a:off x="6094476" y="2406247"/>
            <a:ext cx="6000774" cy="4356526"/>
          </a:xfrm>
          <a:prstGeom prst="rect">
            <a:avLst/>
          </a:prstGeom>
          <a:solidFill>
            <a:srgbClr val="FFFFFF"/>
          </a:solidFill>
        </p:spPr>
        <p:txBody>
          <a:bodyPr/>
          <a:lstStyle/>
          <a:p>
            <a:r>
              <a:rPr lang="en-US" sz="2400" b="1" dirty="0"/>
              <a:t>Inclusive Excellence Can Help To:</a:t>
            </a:r>
          </a:p>
          <a:p>
            <a:endParaRPr lang="en-US" sz="2400" b="1" dirty="0"/>
          </a:p>
          <a:p>
            <a:pPr marL="342900" indent="-342900">
              <a:buFont typeface="Arial" panose="020B0604020202020204" pitchFamily="34" charset="0"/>
              <a:buChar char="•"/>
            </a:pPr>
            <a:r>
              <a:rPr lang="en-US" sz="2400" dirty="0"/>
              <a:t>Avoid making assumptions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Avoid unconscious biases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Consider others’ perspectives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Create inclusive solutions</a:t>
            </a:r>
          </a:p>
          <a:p>
            <a:pPr marL="342900" indent="-342900">
              <a:buFont typeface="Arial" panose="020B0604020202020204" pitchFamily="34" charset="0"/>
              <a:buChar char="•"/>
            </a:pPr>
            <a:endParaRPr lang="en-US" sz="2400" dirty="0"/>
          </a:p>
          <a:p>
            <a:endParaRPr lang="en-US" sz="2400" b="1" dirty="0"/>
          </a:p>
          <a:p>
            <a:pPr marL="342900" indent="-342900">
              <a:buFont typeface="Arial" panose="020B0604020202020204" pitchFamily="34" charset="0"/>
              <a:buChar char="•"/>
            </a:pPr>
            <a:endParaRPr lang="en-US" sz="2400" b="1" dirty="0"/>
          </a:p>
        </p:txBody>
      </p:sp>
    </p:spTree>
    <p:extLst>
      <p:ext uri="{BB962C8B-B14F-4D97-AF65-F5344CB8AC3E}">
        <p14:creationId xmlns:p14="http://schemas.microsoft.com/office/powerpoint/2010/main" val="4209688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1617</TotalTime>
  <Words>3260</Words>
  <Application>Microsoft Macintosh PowerPoint</Application>
  <PresentationFormat>Widescreen</PresentationFormat>
  <Paragraphs>284</Paragraphs>
  <Slides>40</Slides>
  <Notes>40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40</vt:i4>
      </vt:variant>
    </vt:vector>
  </HeadingPairs>
  <TitlesOfParts>
    <vt:vector size="56" baseType="lpstr">
      <vt:lpstr>Roboto</vt:lpstr>
      <vt:lpstr>PT Serif</vt:lpstr>
      <vt:lpstr>Lora</vt:lpstr>
      <vt:lpstr>Calibri</vt:lpstr>
      <vt:lpstr>Lato Extended</vt:lpstr>
      <vt:lpstr>Archivo Narrow</vt:lpstr>
      <vt:lpstr>ArialMT</vt:lpstr>
      <vt:lpstr>ProximaNova</vt:lpstr>
      <vt:lpstr>Arial</vt:lpstr>
      <vt:lpstr>-apple-system</vt:lpstr>
      <vt:lpstr>futura-pt</vt:lpstr>
      <vt:lpstr>Open Sans</vt:lpstr>
      <vt:lpstr>Source Sans Pro</vt:lpstr>
      <vt:lpstr>Harding</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Fulton Expectations  Underpin a diverse and inclusive learning community </vt:lpstr>
      <vt:lpstr>Ideals Embedded in the  Fulton Expectations</vt:lpstr>
      <vt:lpstr>How Inclusive Excellence  Impact Our Fields?</vt:lpstr>
      <vt:lpstr>PowerPoint Presentation</vt:lpstr>
      <vt:lpstr>Coded Bias</vt:lpstr>
      <vt:lpstr>PowerPoint Presentation</vt:lpstr>
      <vt:lpstr>PowerPoint Presentation</vt:lpstr>
      <vt:lpstr>PowerPoint Presentation</vt:lpstr>
      <vt:lpstr>PowerPoint Presentation</vt:lpstr>
      <vt:lpstr>PowerPoint Presentation</vt:lpstr>
      <vt:lpstr>Favorite Educational Experiences</vt:lpstr>
      <vt:lpstr>PowerPoint Presentation</vt:lpstr>
      <vt:lpstr>PowerPoint Presentation</vt:lpstr>
      <vt:lpstr>PowerPoint Presentation</vt:lpstr>
      <vt:lpstr>PowerPoint Presentation</vt:lpstr>
      <vt:lpstr>How Inclusive Excellence  Support Our Fields?</vt:lpstr>
      <vt:lpstr>Example of Inclusive Designs</vt:lpstr>
      <vt:lpstr>Example of Inclusive Designs</vt:lpstr>
      <vt:lpstr>Example of Inclusive Designs</vt:lpstr>
      <vt:lpstr>Example of Inclusive Designs</vt:lpstr>
      <vt:lpstr>Favorite Educational Experiences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Diversity and Inclusion</dc:title>
  <dc:subject>Diversity and Inclusion</dc:subject>
  <dc:creator>helenchavez@asu.edu</dc:creator>
  <cp:lastModifiedBy>Jason Bronowitz</cp:lastModifiedBy>
  <cp:revision>16</cp:revision>
  <dcterms:created xsi:type="dcterms:W3CDTF">2023-07-21T23:28:06Z</dcterms:created>
  <dcterms:modified xsi:type="dcterms:W3CDTF">2025-08-29T04:17:59Z</dcterms:modified>
</cp:coreProperties>
</file>